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6" r:id="rId5"/>
  </p:sldMasterIdLst>
  <p:notesMasterIdLst>
    <p:notesMasterId r:id="rId37"/>
  </p:notesMasterIdLst>
  <p:handoutMasterIdLst>
    <p:handoutMasterId r:id="rId38"/>
  </p:handoutMasterIdLst>
  <p:sldIdLst>
    <p:sldId id="457" r:id="rId6"/>
    <p:sldId id="449" r:id="rId7"/>
    <p:sldId id="711" r:id="rId8"/>
    <p:sldId id="710" r:id="rId9"/>
    <p:sldId id="514" r:id="rId10"/>
    <p:sldId id="522" r:id="rId11"/>
    <p:sldId id="541" r:id="rId12"/>
    <p:sldId id="549" r:id="rId13"/>
    <p:sldId id="543" r:id="rId14"/>
    <p:sldId id="520" r:id="rId15"/>
    <p:sldId id="656" r:id="rId16"/>
    <p:sldId id="657" r:id="rId17"/>
    <p:sldId id="569" r:id="rId18"/>
    <p:sldId id="709" r:id="rId19"/>
    <p:sldId id="680" r:id="rId20"/>
    <p:sldId id="705" r:id="rId21"/>
    <p:sldId id="706" r:id="rId22"/>
    <p:sldId id="577" r:id="rId23"/>
    <p:sldId id="578" r:id="rId24"/>
    <p:sldId id="707" r:id="rId25"/>
    <p:sldId id="699" r:id="rId26"/>
    <p:sldId id="703" r:id="rId27"/>
    <p:sldId id="700" r:id="rId28"/>
    <p:sldId id="691" r:id="rId29"/>
    <p:sldId id="631" r:id="rId30"/>
    <p:sldId id="632" r:id="rId31"/>
    <p:sldId id="633" r:id="rId32"/>
    <p:sldId id="634" r:id="rId33"/>
    <p:sldId id="635" r:id="rId34"/>
    <p:sldId id="659" r:id="rId35"/>
    <p:sldId id="451" r:id="rId36"/>
  </p:sldIdLst>
  <p:sldSz cx="16257588" cy="9144000"/>
  <p:notesSz cx="7102475" cy="9388475"/>
  <p:defaultTex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39A49696-1AA3-B74F-818F-910F65F334BD}">
          <p14:sldIdLst>
            <p14:sldId id="457"/>
            <p14:sldId id="449"/>
            <p14:sldId id="711"/>
            <p14:sldId id="710"/>
            <p14:sldId id="514"/>
            <p14:sldId id="522"/>
            <p14:sldId id="541"/>
            <p14:sldId id="549"/>
            <p14:sldId id="543"/>
            <p14:sldId id="520"/>
            <p14:sldId id="656"/>
            <p14:sldId id="657"/>
            <p14:sldId id="569"/>
            <p14:sldId id="709"/>
            <p14:sldId id="680"/>
            <p14:sldId id="705"/>
            <p14:sldId id="706"/>
            <p14:sldId id="577"/>
            <p14:sldId id="578"/>
            <p14:sldId id="707"/>
            <p14:sldId id="699"/>
            <p14:sldId id="703"/>
            <p14:sldId id="700"/>
            <p14:sldId id="691"/>
            <p14:sldId id="631"/>
            <p14:sldId id="632"/>
            <p14:sldId id="633"/>
            <p14:sldId id="634"/>
            <p14:sldId id="635"/>
            <p14:sldId id="659"/>
            <p14:sldId id="451"/>
          </p14:sldIdLst>
        </p14:section>
        <p14:section name="Untitled Section" id="{8F3A1874-7379-4F7C-9947-4C4D7FB7E846}">
          <p14:sldIdLst/>
        </p14:section>
      </p14:sectionLst>
    </p:ext>
    <p:ext uri="{EFAFB233-063F-42B5-8137-9DF3F51BA10A}">
      <p15:sldGuideLst xmlns:p15="http://schemas.microsoft.com/office/powerpoint/2012/main">
        <p15:guide id="1" orient="horz" pos="1562">
          <p15:clr>
            <a:srgbClr val="A4A3A4"/>
          </p15:clr>
        </p15:guide>
        <p15:guide id="2" pos="677">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00"/>
    <a:srgbClr val="009900"/>
    <a:srgbClr val="33CC33"/>
    <a:srgbClr val="2D2D2D"/>
    <a:srgbClr val="CCFFCC"/>
    <a:srgbClr val="00A39F"/>
    <a:srgbClr val="DFF1FF"/>
    <a:srgbClr val="D3E3F0"/>
    <a:srgbClr val="F0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8" autoAdjust="0"/>
    <p:restoredTop sz="90398" autoAdjust="0"/>
  </p:normalViewPr>
  <p:slideViewPr>
    <p:cSldViewPr snapToGrid="0">
      <p:cViewPr varScale="1">
        <p:scale>
          <a:sx n="63" d="100"/>
          <a:sy n="63" d="100"/>
        </p:scale>
        <p:origin x="437" y="0"/>
      </p:cViewPr>
      <p:guideLst>
        <p:guide orient="horz" pos="1562"/>
        <p:guide pos="67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Objects="1">
      <p:cViewPr varScale="1">
        <p:scale>
          <a:sx n="70" d="100"/>
          <a:sy n="70" d="100"/>
        </p:scale>
        <p:origin x="2976" y="66"/>
      </p:cViewPr>
      <p:guideLst>
        <p:guide orient="horz" pos="2957"/>
        <p:guide pos="2237"/>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32145" y="8824217"/>
            <a:ext cx="3077739" cy="469424"/>
          </a:xfrm>
          <a:prstGeom prst="rect">
            <a:avLst/>
          </a:prstGeom>
        </p:spPr>
        <p:txBody>
          <a:bodyPr vert="horz" lIns="94229" tIns="47114" rIns="94229" bIns="47114" rtlCol="0" anchor="b"/>
          <a:lstStyle>
            <a:lvl1pPr algn="l">
              <a:defRPr sz="1200"/>
            </a:lvl1pPr>
          </a:lstStyle>
          <a:p>
            <a:endParaRPr lang="en-US" sz="1000" dirty="0">
              <a:latin typeface="Arial" pitchFamily="34" charset="0"/>
              <a:cs typeface="Arial" pitchFamily="34" charset="0"/>
            </a:endParaRPr>
          </a:p>
        </p:txBody>
      </p:sp>
      <p:sp>
        <p:nvSpPr>
          <p:cNvPr id="5" name="Slide Number Placeholder 4"/>
          <p:cNvSpPr>
            <a:spLocks noGrp="1"/>
          </p:cNvSpPr>
          <p:nvPr>
            <p:ph type="sldNum" sz="quarter" idx="3"/>
          </p:nvPr>
        </p:nvSpPr>
        <p:spPr>
          <a:xfrm>
            <a:off x="3551239" y="8824217"/>
            <a:ext cx="3077739" cy="469424"/>
          </a:xfrm>
          <a:prstGeom prst="rect">
            <a:avLst/>
          </a:prstGeom>
        </p:spPr>
        <p:txBody>
          <a:bodyPr vert="horz" lIns="94229" tIns="47114" rIns="94229" bIns="47114" rtlCol="0" anchor="b"/>
          <a:lstStyle>
            <a:lvl1pPr algn="r">
              <a:defRPr sz="1200"/>
            </a:lvl1pPr>
          </a:lstStyle>
          <a:p>
            <a:fld id="{42CD40DD-BC93-4D46-96F0-58214B8050CF}" type="slidenum">
              <a:rPr lang="en-US" sz="1000">
                <a:latin typeface="Arial" pitchFamily="34" charset="0"/>
                <a:cs typeface="Arial" pitchFamily="34" charset="0"/>
              </a:rPr>
              <a:t>‹#›</a:t>
            </a:fld>
            <a:endParaRPr lang="en-US" sz="1000">
              <a:latin typeface="Arial" pitchFamily="34" charset="0"/>
              <a:cs typeface="Arial" pitchFamily="34" charset="0"/>
            </a:endParaRPr>
          </a:p>
        </p:txBody>
      </p:sp>
      <p:sp>
        <p:nvSpPr>
          <p:cNvPr id="7" name="Header Placeholder 1"/>
          <p:cNvSpPr>
            <a:spLocks noGrp="1"/>
          </p:cNvSpPr>
          <p:nvPr>
            <p:ph type="hdr" sz="quarter"/>
          </p:nvPr>
        </p:nvSpPr>
        <p:spPr>
          <a:xfrm>
            <a:off x="1036022" y="226060"/>
            <a:ext cx="2829619" cy="338198"/>
          </a:xfrm>
          <a:prstGeom prst="rect">
            <a:avLst/>
          </a:prstGeom>
        </p:spPr>
        <p:txBody>
          <a:bodyPr vert="horz" lIns="94229" tIns="47114" rIns="94229" bIns="47114" rtlCol="0"/>
          <a:lstStyle>
            <a:lvl1pPr algn="l">
              <a:defRPr sz="1200"/>
            </a:lvl1pPr>
          </a:lstStyle>
          <a:p>
            <a:endParaRPr lang="en-US" sz="1000">
              <a:latin typeface="Arial" pitchFamily="34" charset="0"/>
              <a:cs typeface="Arial" pitchFamily="34" charset="0"/>
            </a:endParaRPr>
          </a:p>
        </p:txBody>
      </p:sp>
      <p:sp>
        <p:nvSpPr>
          <p:cNvPr id="8" name="Date Placeholder 2"/>
          <p:cNvSpPr>
            <a:spLocks noGrp="1"/>
          </p:cNvSpPr>
          <p:nvPr>
            <p:ph type="dt" idx="1"/>
          </p:nvPr>
        </p:nvSpPr>
        <p:spPr>
          <a:xfrm>
            <a:off x="4023093" y="226060"/>
            <a:ext cx="2672166" cy="338198"/>
          </a:xfrm>
          <a:prstGeom prst="rect">
            <a:avLst/>
          </a:prstGeom>
        </p:spPr>
        <p:txBody>
          <a:bodyPr vert="horz" lIns="94229" tIns="47114" rIns="94229" bIns="47114" rtlCol="0"/>
          <a:lstStyle>
            <a:lvl1pPr algn="r">
              <a:defRPr sz="1200"/>
            </a:lvl1pPr>
          </a:lstStyle>
          <a:p>
            <a:fld id="{4555C116-A89E-4ABF-B5F8-752B759D771C}" type="datetimeFigureOut">
              <a:rPr lang="en-US" sz="1000">
                <a:latin typeface="Arial" pitchFamily="34" charset="0"/>
                <a:cs typeface="Arial" pitchFamily="34" charset="0"/>
              </a:rPr>
              <a:t>11/1/2017</a:t>
            </a:fld>
            <a:endParaRPr lang="en-US" sz="1000" dirty="0">
              <a:latin typeface="Arial" pitchFamily="34" charset="0"/>
              <a:cs typeface="Arial" pitchFamily="34" charset="0"/>
            </a:endParaRPr>
          </a:p>
        </p:txBody>
      </p:sp>
      <p:pic>
        <p:nvPicPr>
          <p:cNvPr id="9" name="Picture 2" descr="\\psf\Home\Desktop\Infor_TMLogo_RGB_0805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7218" y="226060"/>
            <a:ext cx="373845" cy="3381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61904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36022" y="226060"/>
            <a:ext cx="2829619" cy="338198"/>
          </a:xfrm>
          <a:prstGeom prst="rect">
            <a:avLst/>
          </a:prstGeom>
        </p:spPr>
        <p:txBody>
          <a:bodyPr vert="horz" lIns="94229" tIns="47114" rIns="94229" bIns="47114"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4023093" y="226060"/>
            <a:ext cx="2672166" cy="338198"/>
          </a:xfrm>
          <a:prstGeom prst="rect">
            <a:avLst/>
          </a:prstGeom>
        </p:spPr>
        <p:txBody>
          <a:bodyPr vert="horz" lIns="94229" tIns="47114" rIns="94229" bIns="47114" rtlCol="0"/>
          <a:lstStyle>
            <a:lvl1pPr algn="r">
              <a:defRPr sz="1000">
                <a:latin typeface="Arial" pitchFamily="34" charset="0"/>
                <a:cs typeface="Arial" pitchFamily="34" charset="0"/>
              </a:defRPr>
            </a:lvl1pPr>
          </a:lstStyle>
          <a:p>
            <a:fld id="{4555C116-A89E-4ABF-B5F8-752B759D771C}" type="datetimeFigureOut">
              <a:rPr lang="en-US" smtClean="0"/>
              <a:pPr/>
              <a:t>11/1/2017</a:t>
            </a:fld>
            <a:endParaRPr lang="en-US"/>
          </a:p>
        </p:txBody>
      </p:sp>
      <p:sp>
        <p:nvSpPr>
          <p:cNvPr id="4" name="Slide Image Placeholder 3"/>
          <p:cNvSpPr>
            <a:spLocks noGrp="1" noRot="1" noChangeAspect="1"/>
          </p:cNvSpPr>
          <p:nvPr>
            <p:ph type="sldImg" idx="2"/>
          </p:nvPr>
        </p:nvSpPr>
        <p:spPr>
          <a:xfrm>
            <a:off x="425450" y="800100"/>
            <a:ext cx="6251575" cy="351790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psf\Home\Desktop\Infor_TMLogo_RGB_080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218" y="226060"/>
            <a:ext cx="373845" cy="33819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ooter Placeholder 3"/>
          <p:cNvSpPr>
            <a:spLocks noGrp="1"/>
          </p:cNvSpPr>
          <p:nvPr>
            <p:ph type="ftr" sz="quarter" idx="4"/>
          </p:nvPr>
        </p:nvSpPr>
        <p:spPr>
          <a:xfrm>
            <a:off x="432145" y="8824217"/>
            <a:ext cx="3077739" cy="469424"/>
          </a:xfrm>
          <a:prstGeom prst="rect">
            <a:avLst/>
          </a:prstGeom>
        </p:spPr>
        <p:txBody>
          <a:bodyPr vert="horz" lIns="94229" tIns="47114" rIns="94229" bIns="47114" rtlCol="0" anchor="b"/>
          <a:lstStyle>
            <a:lvl1pPr algn="l">
              <a:defRPr sz="1200"/>
            </a:lvl1pPr>
          </a:lstStyle>
          <a:p>
            <a:endParaRPr lang="en-US" sz="1000" dirty="0">
              <a:latin typeface="Arial" pitchFamily="34" charset="0"/>
              <a:cs typeface="Arial" pitchFamily="34" charset="0"/>
            </a:endParaRPr>
          </a:p>
        </p:txBody>
      </p:sp>
      <p:sp>
        <p:nvSpPr>
          <p:cNvPr id="10" name="Slide Number Placeholder 4"/>
          <p:cNvSpPr>
            <a:spLocks noGrp="1"/>
          </p:cNvSpPr>
          <p:nvPr>
            <p:ph type="sldNum" sz="quarter" idx="5"/>
          </p:nvPr>
        </p:nvSpPr>
        <p:spPr>
          <a:xfrm>
            <a:off x="3551239" y="8824217"/>
            <a:ext cx="3077739" cy="469424"/>
          </a:xfrm>
          <a:prstGeom prst="rect">
            <a:avLst/>
          </a:prstGeom>
        </p:spPr>
        <p:txBody>
          <a:bodyPr vert="horz" lIns="94229" tIns="47114" rIns="94229" bIns="47114" rtlCol="0" anchor="b"/>
          <a:lstStyle>
            <a:lvl1pPr algn="r">
              <a:defRPr sz="1200"/>
            </a:lvl1pPr>
          </a:lstStyle>
          <a:p>
            <a:fld id="{42CD40DD-BC93-4D46-96F0-58214B8050CF}" type="slidenum">
              <a:rPr lang="en-US" sz="1000" smtClean="0">
                <a:latin typeface="Arial" pitchFamily="34" charset="0"/>
                <a:cs typeface="Arial" pitchFamily="34" charset="0"/>
              </a:rPr>
              <a:t>‹#›</a:t>
            </a:fld>
            <a:endParaRPr lang="en-US" sz="1000">
              <a:latin typeface="Arial" pitchFamily="34" charset="0"/>
              <a:cs typeface="Arial" pitchFamily="34" charset="0"/>
            </a:endParaRPr>
          </a:p>
        </p:txBody>
      </p:sp>
    </p:spTree>
    <p:extLst>
      <p:ext uri="{BB962C8B-B14F-4D97-AF65-F5344CB8AC3E}">
        <p14:creationId xmlns:p14="http://schemas.microsoft.com/office/powerpoint/2010/main" val="4001115608"/>
      </p:ext>
    </p:extLst>
  </p:cSld>
  <p:clrMap bg1="lt1" tx1="dk1" bg2="lt2" tx2="dk2" accent1="accent1" accent2="accent2" accent3="accent3" accent4="accent4" accent5="accent5" accent6="accent6" hlink="hlink" folHlink="folHlink"/>
  <p:notesStyle>
    <a:lvl1pPr marL="0" algn="l" defTabSz="1451519" rtl="0" eaLnBrk="1" latinLnBrk="0" hangingPunct="1">
      <a:defRPr sz="1800" kern="1200">
        <a:solidFill>
          <a:schemeClr val="tx1"/>
        </a:solidFill>
        <a:latin typeface="Arial" pitchFamily="34" charset="0"/>
        <a:ea typeface="+mn-ea"/>
        <a:cs typeface="Arial" pitchFamily="34" charset="0"/>
      </a:defRPr>
    </a:lvl1pPr>
    <a:lvl2pPr marL="725759" algn="l" defTabSz="1451519" rtl="0" eaLnBrk="1" latinLnBrk="0" hangingPunct="1">
      <a:defRPr sz="1800" kern="1200">
        <a:solidFill>
          <a:schemeClr val="tx1"/>
        </a:solidFill>
        <a:latin typeface="Arial" pitchFamily="34" charset="0"/>
        <a:ea typeface="+mn-ea"/>
        <a:cs typeface="Arial" pitchFamily="34" charset="0"/>
      </a:defRPr>
    </a:lvl2pPr>
    <a:lvl3pPr marL="1451519" algn="l" defTabSz="1451519" rtl="0" eaLnBrk="1" latinLnBrk="0" hangingPunct="1">
      <a:defRPr sz="1800" kern="1200">
        <a:solidFill>
          <a:schemeClr val="tx1"/>
        </a:solidFill>
        <a:latin typeface="Arial" pitchFamily="34" charset="0"/>
        <a:ea typeface="+mn-ea"/>
        <a:cs typeface="Arial" pitchFamily="34" charset="0"/>
      </a:defRPr>
    </a:lvl3pPr>
    <a:lvl4pPr marL="2177278" algn="l" defTabSz="1451519" rtl="0" eaLnBrk="1" latinLnBrk="0" hangingPunct="1">
      <a:defRPr sz="1800" kern="1200">
        <a:solidFill>
          <a:schemeClr val="tx1"/>
        </a:solidFill>
        <a:latin typeface="Arial" pitchFamily="34" charset="0"/>
        <a:ea typeface="+mn-ea"/>
        <a:cs typeface="Arial" pitchFamily="34" charset="0"/>
      </a:defRPr>
    </a:lvl4pPr>
    <a:lvl5pPr marL="2903037" algn="l" defTabSz="1451519" rtl="0" eaLnBrk="1" latinLnBrk="0" hangingPunct="1">
      <a:defRPr sz="1800" kern="1200">
        <a:solidFill>
          <a:schemeClr val="tx1"/>
        </a:solidFill>
        <a:latin typeface="Arial" pitchFamily="34" charset="0"/>
        <a:ea typeface="+mn-ea"/>
        <a:cs typeface="Arial" pitchFamily="34" charset="0"/>
      </a:defRPr>
    </a:lvl5pPr>
    <a:lvl6pPr marL="3628796" algn="l" defTabSz="1451519" rtl="0" eaLnBrk="1" latinLnBrk="0" hangingPunct="1">
      <a:defRPr sz="1900" kern="1200">
        <a:solidFill>
          <a:schemeClr val="tx1"/>
        </a:solidFill>
        <a:latin typeface="+mn-lt"/>
        <a:ea typeface="+mn-ea"/>
        <a:cs typeface="+mn-cs"/>
      </a:defRPr>
    </a:lvl6pPr>
    <a:lvl7pPr marL="4354556" algn="l" defTabSz="1451519" rtl="0" eaLnBrk="1" latinLnBrk="0" hangingPunct="1">
      <a:defRPr sz="1900" kern="1200">
        <a:solidFill>
          <a:schemeClr val="tx1"/>
        </a:solidFill>
        <a:latin typeface="+mn-lt"/>
        <a:ea typeface="+mn-ea"/>
        <a:cs typeface="+mn-cs"/>
      </a:defRPr>
    </a:lvl7pPr>
    <a:lvl8pPr marL="5080315" algn="l" defTabSz="1451519" rtl="0" eaLnBrk="1" latinLnBrk="0" hangingPunct="1">
      <a:defRPr sz="1900" kern="1200">
        <a:solidFill>
          <a:schemeClr val="tx1"/>
        </a:solidFill>
        <a:latin typeface="+mn-lt"/>
        <a:ea typeface="+mn-ea"/>
        <a:cs typeface="+mn-cs"/>
      </a:defRPr>
    </a:lvl8pPr>
    <a:lvl9pPr marL="5806074" algn="l" defTabSz="145151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800100"/>
            <a:ext cx="6269037" cy="3527425"/>
          </a:xfrm>
        </p:spPr>
      </p:sp>
      <p:sp>
        <p:nvSpPr>
          <p:cNvPr id="3" name="Notes Placeholder 2"/>
          <p:cNvSpPr>
            <a:spLocks noGrp="1"/>
          </p:cNvSpPr>
          <p:nvPr>
            <p:ph type="body" idx="1"/>
          </p:nvPr>
        </p:nvSpPr>
        <p:spPr/>
        <p:txBody>
          <a:bodyPr/>
          <a:lstStyle/>
          <a:p>
            <a:pPr marL="295310" indent="-295310">
              <a:buFont typeface="Arial"/>
              <a:buChar char="•"/>
            </a:pPr>
            <a:r>
              <a:rPr lang="en-US" dirty="0"/>
              <a:t>Welcome</a:t>
            </a:r>
            <a:r>
              <a:rPr lang="en-US" baseline="0" dirty="0"/>
              <a:t> to the Vendor Management System Overview Training Course; commonly referred to as VMS</a:t>
            </a:r>
          </a:p>
          <a:p>
            <a:pPr marL="295310" indent="-295310">
              <a:buFont typeface="Arial"/>
              <a:buChar char="•"/>
            </a:pPr>
            <a:r>
              <a:rPr lang="en-US" baseline="0" dirty="0"/>
              <a:t>The goal of this module is to introduce you to the general operations and terms used in the VMS</a:t>
            </a:r>
          </a:p>
          <a:p>
            <a:pPr marL="295310" indent="-295310">
              <a:buFont typeface="Arial"/>
              <a:buChar char="•"/>
            </a:pPr>
            <a:endParaRPr lang="en-US" baseline="0" dirty="0"/>
          </a:p>
          <a:p>
            <a:pPr marL="295310" indent="-295310">
              <a:buFont typeface="Arial"/>
              <a:buChar char="•"/>
            </a:pPr>
            <a:endParaRPr lang="en-US" dirty="0"/>
          </a:p>
        </p:txBody>
      </p:sp>
      <p:sp>
        <p:nvSpPr>
          <p:cNvPr id="4" name="Slide Number Placeholder 3"/>
          <p:cNvSpPr>
            <a:spLocks noGrp="1"/>
          </p:cNvSpPr>
          <p:nvPr>
            <p:ph type="sldNum" sz="quarter" idx="10"/>
          </p:nvPr>
        </p:nvSpPr>
        <p:spPr>
          <a:xfrm>
            <a:off x="4037062" y="8940647"/>
            <a:ext cx="3088426" cy="470647"/>
          </a:xfrm>
          <a:prstGeom prst="rect">
            <a:avLst/>
          </a:prstGeom>
        </p:spPr>
        <p:txBody>
          <a:bodyPr/>
          <a:lstStyle/>
          <a:p>
            <a:fld id="{416786A1-B9A1-4CB5-8956-6B8A506C013B}" type="slidenum">
              <a:rPr lang="en-US" smtClean="0"/>
              <a:t>1</a:t>
            </a:fld>
            <a:endParaRPr lang="en-US" dirty="0"/>
          </a:p>
        </p:txBody>
      </p:sp>
    </p:spTree>
    <p:extLst>
      <p:ext uri="{BB962C8B-B14F-4D97-AF65-F5344CB8AC3E}">
        <p14:creationId xmlns:p14="http://schemas.microsoft.com/office/powerpoint/2010/main" val="103936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Dale is first contact</a:t>
            </a:r>
            <a:r>
              <a:rPr lang="en-US" baseline="0" dirty="0"/>
              <a:t> for Suppliers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30</a:t>
            </a:fld>
            <a:endParaRPr lang="en-US" sz="1000">
              <a:latin typeface="Arial" pitchFamily="34" charset="0"/>
              <a:cs typeface="Arial" pitchFamily="34" charset="0"/>
            </a:endParaRPr>
          </a:p>
        </p:txBody>
      </p:sp>
    </p:spTree>
    <p:extLst>
      <p:ext uri="{BB962C8B-B14F-4D97-AF65-F5344CB8AC3E}">
        <p14:creationId xmlns:p14="http://schemas.microsoft.com/office/powerpoint/2010/main" val="402331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905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416786A1-B9A1-4CB5-8956-6B8A506C013B}" type="slidenum">
              <a:rPr lang="en-US" smtClean="0"/>
              <a:t>31</a:t>
            </a:fld>
            <a:endParaRPr lang="en-US"/>
          </a:p>
        </p:txBody>
      </p:sp>
    </p:spTree>
    <p:extLst>
      <p:ext uri="{BB962C8B-B14F-4D97-AF65-F5344CB8AC3E}">
        <p14:creationId xmlns:p14="http://schemas.microsoft.com/office/powerpoint/2010/main" val="103315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At the end of the module you will be able to:</a:t>
            </a:r>
          </a:p>
          <a:p>
            <a:pPr marL="285750" indent="-285750">
              <a:buFont typeface="Arial" panose="020B0604020202020204" pitchFamily="34" charset="0"/>
              <a:buChar char="•"/>
            </a:pPr>
            <a:r>
              <a:rPr lang="en-US" dirty="0"/>
              <a:t>Identify</a:t>
            </a:r>
            <a:r>
              <a:rPr lang="en-US" baseline="0" dirty="0"/>
              <a:t> the relationship between Beeline, Infor, Suppliers, and Subcontractors</a:t>
            </a:r>
          </a:p>
          <a:p>
            <a:pPr marL="285750" indent="-285750">
              <a:buFont typeface="Arial" panose="020B0604020202020204" pitchFamily="34" charset="0"/>
              <a:buChar char="•"/>
            </a:pPr>
            <a:r>
              <a:rPr lang="en-US" baseline="0" dirty="0"/>
              <a:t>Understand Infor’s Vendor Management System also know as VMS</a:t>
            </a:r>
          </a:p>
          <a:p>
            <a:pPr marL="285750" indent="-285750">
              <a:buFont typeface="Arial" panose="020B0604020202020204" pitchFamily="34" charset="0"/>
              <a:buChar char="•"/>
            </a:pPr>
            <a:r>
              <a:rPr lang="en-US" baseline="0" dirty="0"/>
              <a:t>Understand the various VMS Roles and Responsibilities, and</a:t>
            </a:r>
          </a:p>
          <a:p>
            <a:pPr marL="285750" indent="-285750">
              <a:buFont typeface="Arial" panose="020B0604020202020204" pitchFamily="34" charset="0"/>
              <a:buChar char="•"/>
            </a:pPr>
            <a:r>
              <a:rPr lang="en-US" baseline="0" dirty="0"/>
              <a:t>Understand the basic VMS Workflow</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2</a:t>
            </a:fld>
            <a:endParaRPr lang="en-US" sz="1000" dirty="0">
              <a:latin typeface="Arial" pitchFamily="34" charset="0"/>
              <a:cs typeface="Arial" pitchFamily="34" charset="0"/>
            </a:endParaRPr>
          </a:p>
        </p:txBody>
      </p:sp>
    </p:spTree>
    <p:extLst>
      <p:ext uri="{BB962C8B-B14F-4D97-AF65-F5344CB8AC3E}">
        <p14:creationId xmlns:p14="http://schemas.microsoft.com/office/powerpoint/2010/main" val="355510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Infor’s Vendor</a:t>
            </a:r>
            <a:r>
              <a:rPr lang="en-US" baseline="0" dirty="0"/>
              <a:t> Management System or VMS is Beeline’s product that was created to streamline the process of hiring temporary workers.  </a:t>
            </a:r>
          </a:p>
          <a:p>
            <a:r>
              <a:rPr lang="en-US" baseline="0" dirty="0"/>
              <a:t>It automates the process of procuring, managing and analyzing contingent and project based labor</a:t>
            </a:r>
          </a:p>
          <a:p>
            <a:r>
              <a:rPr lang="en-US" baseline="0" dirty="0"/>
              <a:t>The VMS is a cloud based system that is offered as a service from Beeline.</a:t>
            </a:r>
          </a:p>
          <a:p>
            <a:r>
              <a:rPr lang="en-US" baseline="0" dirty="0"/>
              <a:t>Beeline has worked with Infor to configure the VMS in a manner that best suits our business needs.</a:t>
            </a:r>
          </a:p>
          <a:p>
            <a:r>
              <a:rPr lang="en-US" baseline="0" dirty="0"/>
              <a:t>Infor, our Partners and Sub-Contracts will all be users of the system</a:t>
            </a:r>
          </a:p>
          <a:p>
            <a:r>
              <a:rPr lang="en-US" baseline="0" dirty="0"/>
              <a:t>This system will be the sole mechanism to procure and pay 3</a:t>
            </a:r>
            <a:r>
              <a:rPr lang="en-US" baseline="30000" dirty="0"/>
              <a:t>rd</a:t>
            </a:r>
            <a:r>
              <a:rPr lang="en-US" baseline="0" dirty="0"/>
              <a:t> Party Resources utilized by Infor Services.</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6</a:t>
            </a:fld>
            <a:endParaRPr lang="en-US" sz="1000">
              <a:latin typeface="Arial" pitchFamily="34" charset="0"/>
              <a:cs typeface="Arial" pitchFamily="34" charset="0"/>
            </a:endParaRPr>
          </a:p>
        </p:txBody>
      </p:sp>
    </p:spTree>
    <p:extLst>
      <p:ext uri="{BB962C8B-B14F-4D97-AF65-F5344CB8AC3E}">
        <p14:creationId xmlns:p14="http://schemas.microsoft.com/office/powerpoint/2010/main" val="206230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r>
              <a:rPr lang="en-US" dirty="0"/>
              <a:t>For a high</a:t>
            </a:r>
            <a:r>
              <a:rPr lang="en-US" baseline="0" dirty="0"/>
              <a:t> level overview of the VMS system: </a:t>
            </a:r>
            <a:r>
              <a:rPr lang="en-US" dirty="0"/>
              <a:t>Starting</a:t>
            </a:r>
            <a:r>
              <a:rPr lang="en-US" baseline="0" dirty="0"/>
              <a:t> at the top of the diagram:</a:t>
            </a:r>
          </a:p>
          <a:p>
            <a:pPr marL="285750" indent="-285750">
              <a:buFont typeface="Arial" panose="020B0604020202020204" pitchFamily="34" charset="0"/>
              <a:buChar char="•"/>
            </a:pPr>
            <a:r>
              <a:rPr lang="en-US" baseline="0" dirty="0"/>
              <a:t>Role requests, whether being passed from Polaris or being entered directly into Beeline for those areas not supported by Resource Management, begin the process</a:t>
            </a:r>
          </a:p>
          <a:p>
            <a:pPr marL="285750" indent="-285750">
              <a:buFont typeface="Arial" panose="020B0604020202020204" pitchFamily="34" charset="0"/>
              <a:buChar char="•"/>
            </a:pPr>
            <a:r>
              <a:rPr lang="en-US" baseline="0" dirty="0"/>
              <a:t>A request is then sent to the Suppliers, who will then submit candidates to begin the process of reviewing profiles, interviewing and candidate selection</a:t>
            </a:r>
          </a:p>
          <a:p>
            <a:pPr marL="285750" indent="-285750">
              <a:buFont typeface="Arial" panose="020B0604020202020204" pitchFamily="34" charset="0"/>
              <a:buChar char="•"/>
            </a:pPr>
            <a:r>
              <a:rPr lang="en-US" baseline="0" dirty="0"/>
              <a:t>Once a Candidate is selected, they will be on-boarded and the Request becomes an Assignment</a:t>
            </a:r>
          </a:p>
          <a:p>
            <a:pPr marL="285750" indent="-285750">
              <a:buFont typeface="Arial" panose="020B0604020202020204" pitchFamily="34" charset="0"/>
              <a:buChar char="•"/>
            </a:pPr>
            <a:r>
              <a:rPr lang="en-US" baseline="0" dirty="0"/>
              <a:t>The Candidate will enter their Time and Expenses into the VMS, and this is also where the PM will approve or reject the Time and Expenses.</a:t>
            </a:r>
          </a:p>
          <a:p>
            <a:pPr marL="285750" indent="-285750">
              <a:buFont typeface="Arial" panose="020B0604020202020204" pitchFamily="34" charset="0"/>
              <a:buChar char="•"/>
            </a:pPr>
            <a:r>
              <a:rPr lang="en-US" baseline="0" dirty="0"/>
              <a:t>The VMS will provide various Performance Metrics necessary to run our business</a:t>
            </a:r>
          </a:p>
          <a:p>
            <a:pPr marL="285750" indent="-285750">
              <a:buFont typeface="Arial" panose="020B0604020202020204" pitchFamily="34" charset="0"/>
              <a:buChar char="•"/>
            </a:pPr>
            <a:r>
              <a:rPr lang="en-US" baseline="0" dirty="0"/>
              <a:t>Supplier Invoicing will be done based on approved time and expense within the VMS</a:t>
            </a:r>
          </a:p>
          <a:p>
            <a:pPr marL="285750" indent="-285750">
              <a:buFont typeface="Arial" panose="020B0604020202020204" pitchFamily="34" charset="0"/>
              <a:buChar char="•"/>
            </a:pPr>
            <a:r>
              <a:rPr lang="en-US" baseline="0" dirty="0"/>
              <a:t>The VMS will provide Real Time Reporting and Analytics</a:t>
            </a:r>
          </a:p>
          <a:p>
            <a:pPr marL="285750" indent="-285750">
              <a:buFont typeface="Arial" panose="020B0604020202020204" pitchFamily="34" charset="0"/>
              <a:buChar char="•"/>
            </a:pPr>
            <a:r>
              <a:rPr lang="en-US" baseline="0" dirty="0"/>
              <a:t>I am now going to show you two sample screens from Beeline</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451519"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1451519"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5726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800100"/>
            <a:ext cx="6251575" cy="35179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Supplier is an organization that</a:t>
            </a:r>
            <a:r>
              <a:rPr lang="en-US" baseline="0" dirty="0"/>
              <a:t> provides Sub-Contractors to Infor.  A Supplier can be a Partner, Consulting or Staffing Company that has been provided access to the VMS by Infor and has an established sub-contracting agreement with Infor.  Suppliers are also referred to as Vendors or Partners.  The Supplier uses the VMS to Add Resource Profiles, Submit Candidates to Requests, accept or reject offers by Infor to engage a Candidate and approve or reject amendments or extensions.</a:t>
            </a:r>
            <a:endParaRPr lang="en-US" dirty="0"/>
          </a:p>
          <a:p>
            <a:pPr marL="285750" indent="-285750">
              <a:buFont typeface="Arial" panose="020B0604020202020204" pitchFamily="34" charset="0"/>
              <a:buChar char="•"/>
            </a:pPr>
            <a:r>
              <a:rPr lang="en-US" baseline="0" dirty="0"/>
              <a:t>Subcontractors are individuals who accept assignments on a contingent or contractual basis.  They will use VMS to enter their time and expenses against the projects and tasks that have been set up for them.</a:t>
            </a:r>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a:latin typeface="Arial" pitchFamily="34" charset="0"/>
                <a:cs typeface="Arial" pitchFamily="34" charset="0"/>
              </a:rPr>
              <a:t>8</a:t>
            </a:fld>
            <a:endParaRPr lang="en-US" sz="1000">
              <a:latin typeface="Arial" pitchFamily="34" charset="0"/>
              <a:cs typeface="Arial" pitchFamily="34" charset="0"/>
            </a:endParaRPr>
          </a:p>
        </p:txBody>
      </p:sp>
    </p:spTree>
    <p:extLst>
      <p:ext uri="{BB962C8B-B14F-4D97-AF65-F5344CB8AC3E}">
        <p14:creationId xmlns:p14="http://schemas.microsoft.com/office/powerpoint/2010/main" val="425207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77875"/>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CD40DD-BC93-4D46-96F0-58214B8050CF}" type="slidenum">
              <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1659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24</a:t>
            </a:fld>
            <a:endParaRPr lang="en-US" sz="1000">
              <a:latin typeface="Arial" pitchFamily="34" charset="0"/>
              <a:cs typeface="Arial" pitchFamily="34" charset="0"/>
            </a:endParaRPr>
          </a:p>
        </p:txBody>
      </p:sp>
    </p:spTree>
    <p:extLst>
      <p:ext uri="{BB962C8B-B14F-4D97-AF65-F5344CB8AC3E}">
        <p14:creationId xmlns:p14="http://schemas.microsoft.com/office/powerpoint/2010/main" val="120293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25</a:t>
            </a:fld>
            <a:endParaRPr lang="en-US" sz="1000">
              <a:latin typeface="Arial" pitchFamily="34" charset="0"/>
              <a:cs typeface="Arial" pitchFamily="34" charset="0"/>
            </a:endParaRPr>
          </a:p>
        </p:txBody>
      </p:sp>
    </p:spTree>
    <p:extLst>
      <p:ext uri="{BB962C8B-B14F-4D97-AF65-F5344CB8AC3E}">
        <p14:creationId xmlns:p14="http://schemas.microsoft.com/office/powerpoint/2010/main" val="97877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CD40DD-BC93-4D46-96F0-58214B8050CF}" type="slidenum">
              <a:rPr lang="en-US" sz="1000" smtClean="0">
                <a:latin typeface="Arial" pitchFamily="34" charset="0"/>
                <a:cs typeface="Arial" pitchFamily="34" charset="0"/>
              </a:rPr>
              <a:t>26</a:t>
            </a:fld>
            <a:endParaRPr lang="en-US" sz="1000">
              <a:latin typeface="Arial" pitchFamily="34" charset="0"/>
              <a:cs typeface="Arial" pitchFamily="34" charset="0"/>
            </a:endParaRPr>
          </a:p>
        </p:txBody>
      </p:sp>
    </p:spTree>
    <p:extLst>
      <p:ext uri="{BB962C8B-B14F-4D97-AF65-F5344CB8AC3E}">
        <p14:creationId xmlns:p14="http://schemas.microsoft.com/office/powerpoint/2010/main" val="373176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for10x 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 y="0"/>
            <a:ext cx="16256571" cy="9144893"/>
          </a:xfrm>
          <a:prstGeom prst="rect">
            <a:avLst/>
          </a:prstGeom>
        </p:spPr>
      </p:pic>
      <p:sp>
        <p:nvSpPr>
          <p:cNvPr id="19" name="Title 1"/>
          <p:cNvSpPr>
            <a:spLocks noGrp="1"/>
          </p:cNvSpPr>
          <p:nvPr>
            <p:ph type="title" hasCustomPrompt="1"/>
          </p:nvPr>
        </p:nvSpPr>
        <p:spPr>
          <a:xfrm>
            <a:off x="890588" y="3590114"/>
            <a:ext cx="9119671" cy="950118"/>
          </a:xfrm>
        </p:spPr>
        <p:txBody>
          <a:bodyPr anchor="b"/>
          <a:lstStyle>
            <a:lvl1pPr algn="l">
              <a:defRPr b="1">
                <a:solidFill>
                  <a:schemeClr val="bg1"/>
                </a:solidFill>
                <a:latin typeface="+mj-lt"/>
              </a:defRPr>
            </a:lvl1pPr>
          </a:lstStyle>
          <a:p>
            <a:r>
              <a:rPr lang="en-US" dirty="0"/>
              <a:t>Click to edit title style</a:t>
            </a:r>
          </a:p>
        </p:txBody>
      </p:sp>
      <p:sp>
        <p:nvSpPr>
          <p:cNvPr id="5" name="Text Placeholder 4"/>
          <p:cNvSpPr>
            <a:spLocks noGrp="1"/>
          </p:cNvSpPr>
          <p:nvPr>
            <p:ph type="body" sz="quarter" idx="10"/>
          </p:nvPr>
        </p:nvSpPr>
        <p:spPr>
          <a:xfrm>
            <a:off x="890588" y="4585488"/>
            <a:ext cx="6245225" cy="428625"/>
          </a:xfrm>
        </p:spPr>
        <p:txBody>
          <a:bodyPr/>
          <a:lstStyle>
            <a:lvl1pPr marL="0" indent="0">
              <a:buNone/>
              <a:defRPr sz="2400">
                <a:solidFill>
                  <a:schemeClr val="bg1"/>
                </a:solidFill>
              </a:defRPr>
            </a:lvl1pPr>
          </a:lstStyle>
          <a:p>
            <a:pPr lvl="0"/>
            <a:r>
              <a:rPr lang="en-US" dirty="0"/>
              <a:t>Click to edit Master text styles</a:t>
            </a:r>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934374501"/>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5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10x Comparison">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2062697" y="2446940"/>
            <a:ext cx="5950635"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 styles</a:t>
            </a:r>
          </a:p>
        </p:txBody>
      </p:sp>
      <p:sp>
        <p:nvSpPr>
          <p:cNvPr id="11" name="Text Placeholder 6"/>
          <p:cNvSpPr>
            <a:spLocks noGrp="1"/>
          </p:cNvSpPr>
          <p:nvPr>
            <p:ph type="body" sz="quarter" idx="13" hasCustomPrompt="1"/>
          </p:nvPr>
        </p:nvSpPr>
        <p:spPr>
          <a:xfrm>
            <a:off x="8560374" y="2446940"/>
            <a:ext cx="5943600"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 styles</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8" name="Content Placeholder 2"/>
          <p:cNvSpPr>
            <a:spLocks noGrp="1"/>
          </p:cNvSpPr>
          <p:nvPr>
            <p:ph sz="quarter" idx="10" hasCustomPrompt="1"/>
          </p:nvPr>
        </p:nvSpPr>
        <p:spPr>
          <a:xfrm>
            <a:off x="2055811"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4" hasCustomPrompt="1"/>
          </p:nvPr>
        </p:nvSpPr>
        <p:spPr>
          <a:xfrm>
            <a:off x="8560374" y="3129994"/>
            <a:ext cx="5943600" cy="5084965"/>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80128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10x Three Comparis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628650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3" hasCustomPrompt="1"/>
          </p:nvPr>
        </p:nvSpPr>
        <p:spPr>
          <a:xfrm>
            <a:off x="10517190" y="3129996"/>
            <a:ext cx="3986784" cy="5084964"/>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4" hasCustomPrompt="1"/>
          </p:nvPr>
        </p:nvSpPr>
        <p:spPr>
          <a:xfrm>
            <a:off x="2062697"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sp>
        <p:nvSpPr>
          <p:cNvPr id="9" name="Text Placeholder 6"/>
          <p:cNvSpPr>
            <a:spLocks noGrp="1"/>
          </p:cNvSpPr>
          <p:nvPr>
            <p:ph type="body" sz="quarter" idx="15" hasCustomPrompt="1"/>
          </p:nvPr>
        </p:nvSpPr>
        <p:spPr>
          <a:xfrm>
            <a:off x="6289943"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sp>
        <p:nvSpPr>
          <p:cNvPr id="10" name="Text Placeholder 6"/>
          <p:cNvSpPr>
            <a:spLocks noGrp="1"/>
          </p:cNvSpPr>
          <p:nvPr>
            <p:ph type="body" sz="quarter" idx="16" hasCustomPrompt="1"/>
          </p:nvPr>
        </p:nvSpPr>
        <p:spPr>
          <a:xfrm>
            <a:off x="10517190" y="2446940"/>
            <a:ext cx="3986784" cy="606425"/>
          </a:xfrm>
        </p:spPr>
        <p:txBody>
          <a:bodyPr/>
          <a:lstStyle>
            <a:lvl1pPr marL="0" indent="0">
              <a:buNone/>
              <a:defRPr sz="3200">
                <a:solidFill>
                  <a:schemeClr val="bg2">
                    <a:lumMod val="25000"/>
                  </a:schemeClr>
                </a:solidFill>
                <a:latin typeface="+mj-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text</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01553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r10x 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14994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10x Bullets with Subtitle">
    <p:spTree>
      <p:nvGrpSpPr>
        <p:cNvPr id="1" name=""/>
        <p:cNvGrpSpPr/>
        <p:nvPr/>
      </p:nvGrpSpPr>
      <p:grpSpPr>
        <a:xfrm>
          <a:off x="0" y="0"/>
          <a:ext cx="0" cy="0"/>
          <a:chOff x="0" y="0"/>
          <a:chExt cx="0" cy="0"/>
        </a:xfrm>
      </p:grpSpPr>
      <p:sp>
        <p:nvSpPr>
          <p:cNvPr id="14"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subtitle styles</a:t>
            </a:r>
          </a:p>
        </p:txBody>
      </p:sp>
      <p:sp>
        <p:nvSpPr>
          <p:cNvPr id="15"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a:t>Click to edit title style</a:t>
            </a:r>
          </a:p>
        </p:txBody>
      </p:sp>
      <p:sp>
        <p:nvSpPr>
          <p:cNvPr id="6" name="Content Placeholder 2"/>
          <p:cNvSpPr>
            <a:spLocks noGrp="1"/>
          </p:cNvSpPr>
          <p:nvPr>
            <p:ph sz="quarter" idx="10" hasCustomPrompt="1"/>
          </p:nvPr>
        </p:nvSpPr>
        <p:spPr>
          <a:xfrm>
            <a:off x="2055811" y="3205890"/>
            <a:ext cx="12448164" cy="500907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61019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10x Title and Subtitle Only">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n-lt"/>
              </a:defRPr>
            </a:lvl1pPr>
          </a:lstStyle>
          <a:p>
            <a:r>
              <a:rPr lang="en-US" dirty="0"/>
              <a:t>Click to edit title style</a:t>
            </a:r>
          </a:p>
        </p:txBody>
      </p:sp>
      <p:sp>
        <p:nvSpPr>
          <p:cNvPr id="5" name="Text Placeholder 6"/>
          <p:cNvSpPr>
            <a:spLocks noGrp="1"/>
          </p:cNvSpPr>
          <p:nvPr>
            <p:ph type="body" sz="quarter" idx="12" hasCustomPrompt="1"/>
          </p:nvPr>
        </p:nvSpPr>
        <p:spPr>
          <a:xfrm>
            <a:off x="2057194" y="2522835"/>
            <a:ext cx="12448029" cy="606425"/>
          </a:xfrm>
        </p:spPr>
        <p:txBody>
          <a:bodyPr/>
          <a:lstStyle>
            <a:lvl1pPr marL="0" indent="0">
              <a:buNone/>
              <a:defRPr>
                <a:latin typeface="+mn-lt"/>
              </a:defRPr>
            </a:lvl1pPr>
            <a:lvl2pPr marL="455612" indent="0">
              <a:buNone/>
              <a:defRPr/>
            </a:lvl2pPr>
            <a:lvl3pPr marL="1016000" indent="0">
              <a:buNone/>
              <a:defRPr/>
            </a:lvl3pPr>
            <a:lvl4pPr marL="1473200" indent="0">
              <a:buNone/>
              <a:defRPr/>
            </a:lvl4pPr>
            <a:lvl5pPr marL="1944688" indent="0">
              <a:buNone/>
              <a:defRPr/>
            </a:lvl5pPr>
          </a:lstStyle>
          <a:p>
            <a:pPr lvl="0"/>
            <a:r>
              <a:rPr lang="en-US" dirty="0"/>
              <a:t>Click to edit subtitle styles</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266133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10x Small Screenshot with Cap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8560374" y="2446940"/>
            <a:ext cx="5943600" cy="4781385"/>
          </a:xfrm>
        </p:spPr>
        <p:txBody>
          <a:bodyPr anchor="ct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3"/>
          </p:nvPr>
        </p:nvSpPr>
        <p:spPr>
          <a:xfrm>
            <a:off x="2057194" y="2446940"/>
            <a:ext cx="5995705" cy="4781385"/>
          </a:xfrm>
        </p:spPr>
        <p:txBody>
          <a:bodyPr/>
          <a:lstStyle/>
          <a:p>
            <a:endParaRPr lang="en-US" dirty="0"/>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409340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for10x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8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Infor10x Emp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6258" y="3058357"/>
            <a:ext cx="3319393" cy="3027286"/>
          </a:xfrm>
          <a:prstGeom prst="rect">
            <a:avLst/>
          </a:prstGeom>
        </p:spPr>
      </p:pic>
    </p:spTree>
    <p:extLst>
      <p:ext uri="{BB962C8B-B14F-4D97-AF65-F5344CB8AC3E}">
        <p14:creationId xmlns:p14="http://schemas.microsoft.com/office/powerpoint/2010/main" val="80076903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for10x Empty">
    <p:spTree>
      <p:nvGrpSpPr>
        <p:cNvPr id="1" name=""/>
        <p:cNvGrpSpPr/>
        <p:nvPr/>
      </p:nvGrpSpPr>
      <p:grpSpPr>
        <a:xfrm>
          <a:off x="0" y="0"/>
          <a:ext cx="0" cy="0"/>
          <a:chOff x="0" y="0"/>
          <a:chExt cx="0" cy="0"/>
        </a:xfrm>
      </p:grpSpPr>
      <p:sp>
        <p:nvSpPr>
          <p:cNvPr id="3" name="Rectangle 2"/>
          <p:cNvSpPr/>
          <p:nvPr userDrawn="1"/>
        </p:nvSpPr>
        <p:spPr>
          <a:xfrm>
            <a:off x="0" y="0"/>
            <a:ext cx="16257588"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03375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nfor10x Logo Only">
    <p:spTree>
      <p:nvGrpSpPr>
        <p:cNvPr id="1" name=""/>
        <p:cNvGrpSpPr/>
        <p:nvPr/>
      </p:nvGrpSpPr>
      <p:grpSpPr>
        <a:xfrm>
          <a:off x="0" y="0"/>
          <a:ext cx="0" cy="0"/>
          <a:chOff x="0" y="0"/>
          <a:chExt cx="0" cy="0"/>
        </a:xfrm>
      </p:grpSpPr>
      <p:sp>
        <p:nvSpPr>
          <p:cNvPr id="4" name="Rectangle 3"/>
          <p:cNvSpPr/>
          <p:nvPr/>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284" y="-444990"/>
            <a:ext cx="9144000" cy="9144000"/>
          </a:xfrm>
          <a:prstGeom prst="rect">
            <a:avLst/>
          </a:prstGeom>
        </p:spPr>
      </p:pic>
      <p:sp>
        <p:nvSpPr>
          <p:cNvPr id="5" name="Rectangle 4"/>
          <p:cNvSpPr/>
          <p:nvPr userDrawn="1"/>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0284" y="-444991"/>
            <a:ext cx="9144001" cy="9144000"/>
          </a:xfrm>
          <a:prstGeom prst="rect">
            <a:avLst/>
          </a:prstGeom>
        </p:spPr>
      </p:pic>
    </p:spTree>
    <p:extLst>
      <p:ext uri="{BB962C8B-B14F-4D97-AF65-F5344CB8AC3E}">
        <p14:creationId xmlns:p14="http://schemas.microsoft.com/office/powerpoint/2010/main" val="174853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1"/>
            <a:ext cx="16256571" cy="9144893"/>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975073567"/>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5" y="0"/>
            <a:ext cx="16256000" cy="9144000"/>
          </a:xfrm>
          <a:prstGeom prst="rect">
            <a:avLst/>
          </a:prstGeom>
        </p:spPr>
      </p:pic>
      <p:sp>
        <p:nvSpPr>
          <p:cNvPr id="2" name="Title 1"/>
          <p:cNvSpPr>
            <a:spLocks noGrp="1"/>
          </p:cNvSpPr>
          <p:nvPr>
            <p:ph type="title"/>
          </p:nvPr>
        </p:nvSpPr>
        <p:spPr>
          <a:xfrm>
            <a:off x="4407408" y="3236349"/>
            <a:ext cx="8412590" cy="1051551"/>
          </a:xfrm>
          <a:noFill/>
        </p:spPr>
        <p:txBody>
          <a:bodyPr anchor="b"/>
          <a:lstStyle>
            <a:lvl1pPr>
              <a:defRPr b="1">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407409" y="4301833"/>
            <a:ext cx="8838181" cy="1484489"/>
          </a:xfrm>
        </p:spPr>
        <p:txBody>
          <a:bodyPr anchor="t"/>
          <a:lstStyle>
            <a:lvl1pPr marL="0" indent="0">
              <a:buNone/>
              <a:defRPr>
                <a:solidFill>
                  <a:schemeClr val="bg1"/>
                </a:solidFill>
              </a:defRPr>
            </a:lvl1pPr>
            <a:lvl2pPr marL="455497" indent="0">
              <a:buNone/>
              <a:defRPr/>
            </a:lvl2pPr>
            <a:lvl3pPr marL="1015747" indent="0">
              <a:buNone/>
              <a:defRPr/>
            </a:lvl3pPr>
            <a:lvl4pPr marL="1472832" indent="0">
              <a:buNone/>
              <a:defRPr/>
            </a:lvl4pPr>
            <a:lvl5pPr marL="1944205" indent="0">
              <a:buNone/>
              <a:defRPr/>
            </a:lvl5pPr>
          </a:lstStyle>
          <a:p>
            <a:pPr lvl="0"/>
            <a:r>
              <a:rPr lang="en-US" dirty="0"/>
              <a:t>Click to edit Master text styles</a:t>
            </a:r>
          </a:p>
        </p:txBody>
      </p:sp>
      <p:pic>
        <p:nvPicPr>
          <p:cNvPr id="4" name="Picture 3"/>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16251" y="3533957"/>
            <a:ext cx="1253456" cy="1253456"/>
          </a:xfrm>
          <a:prstGeom prst="rect">
            <a:avLst/>
          </a:prstGeom>
          <a:effectLst/>
        </p:spPr>
      </p:pic>
    </p:spTree>
    <p:extLst>
      <p:ext uri="{BB962C8B-B14F-4D97-AF65-F5344CB8AC3E}">
        <p14:creationId xmlns:p14="http://schemas.microsoft.com/office/powerpoint/2010/main" val="147267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for10x Section Divider">
    <p:spTree>
      <p:nvGrpSpPr>
        <p:cNvPr id="1" name=""/>
        <p:cNvGrpSpPr/>
        <p:nvPr/>
      </p:nvGrpSpPr>
      <p:grpSpPr>
        <a:xfrm>
          <a:off x="0" y="0"/>
          <a:ext cx="0" cy="0"/>
          <a:chOff x="0" y="0"/>
          <a:chExt cx="0" cy="0"/>
        </a:xfrm>
      </p:grpSpPr>
      <p:sp>
        <p:nvSpPr>
          <p:cNvPr id="5" name="Rectangle 4"/>
          <p:cNvSpPr/>
          <p:nvPr/>
        </p:nvSpPr>
        <p:spPr bwMode="hidden">
          <a:xfrm>
            <a:off x="0" y="0"/>
            <a:ext cx="16257588" cy="9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1519" fontAlgn="auto">
              <a:spcBef>
                <a:spcPts val="0"/>
              </a:spcBef>
              <a:spcAft>
                <a:spcPts val="0"/>
              </a:spcAft>
              <a:defRPr/>
            </a:pPr>
            <a:endParaRPr lang="en-US"/>
          </a:p>
        </p:txBody>
      </p:sp>
      <p:pic>
        <p:nvPicPr>
          <p:cNvPr id="6" name="Picture 2" descr="\\psf\Home\Desktop\Infor_TMLogo_RGB_0805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0563" y="4748213"/>
            <a:ext cx="722312" cy="65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14503400" y="8558213"/>
            <a:ext cx="1754188" cy="566737"/>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fontAlgn="auto">
              <a:spcBef>
                <a:spcPts val="0"/>
              </a:spcBef>
              <a:spcAft>
                <a:spcPts val="0"/>
              </a:spcAft>
              <a:defRPr/>
            </a:pPr>
            <a:fld id="{1D797FBE-C928-AE4A-8B3E-EFB32AA5FCB7}" type="slidenum">
              <a:rPr lang="en-US" sz="1600" smtClean="0">
                <a:solidFill>
                  <a:schemeClr val="bg2">
                    <a:lumMod val="75000"/>
                  </a:schemeClr>
                </a:solidFill>
              </a:rPr>
              <a:pPr algn="ctr" fontAlgn="auto">
                <a:spcBef>
                  <a:spcPts val="0"/>
                </a:spcBef>
                <a:spcAft>
                  <a:spcPts val="0"/>
                </a:spcAft>
                <a:defRPr/>
              </a:pPr>
              <a:t>‹#›</a:t>
            </a:fld>
            <a:endParaRPr lang="en-US" sz="1600" dirty="0">
              <a:solidFill>
                <a:schemeClr val="bg2">
                  <a:lumMod val="75000"/>
                </a:schemeClr>
              </a:solidFill>
            </a:endParaRPr>
          </a:p>
        </p:txBody>
      </p:sp>
      <p:sp>
        <p:nvSpPr>
          <p:cNvPr id="8" name="TextBox 11"/>
          <p:cNvSpPr txBox="1">
            <a:spLocks noChangeArrowheads="1"/>
          </p:cNvSpPr>
          <p:nvPr/>
        </p:nvSpPr>
        <p:spPr bwMode="auto">
          <a:xfrm>
            <a:off x="11580813" y="8821738"/>
            <a:ext cx="29559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a:defRPr sz="2900">
                <a:solidFill>
                  <a:schemeClr val="tx1"/>
                </a:solidFill>
                <a:latin typeface="Arial" charset="0"/>
                <a:ea typeface="ＭＳ Ｐゴシック" charset="0"/>
                <a:cs typeface="ＭＳ Ｐゴシック" charset="0"/>
              </a:defRPr>
            </a:lvl1pPr>
            <a:lvl2pPr marL="742950" indent="-285750">
              <a:defRPr sz="2900">
                <a:solidFill>
                  <a:schemeClr val="tx1"/>
                </a:solidFill>
                <a:latin typeface="Arial" charset="0"/>
                <a:ea typeface="ＭＳ Ｐゴシック" charset="0"/>
              </a:defRPr>
            </a:lvl2pPr>
            <a:lvl3pPr marL="1143000" indent="-228600">
              <a:defRPr sz="2900">
                <a:solidFill>
                  <a:schemeClr val="tx1"/>
                </a:solidFill>
                <a:latin typeface="Arial" charset="0"/>
                <a:ea typeface="ＭＳ Ｐゴシック" charset="0"/>
              </a:defRPr>
            </a:lvl3pPr>
            <a:lvl4pPr marL="1600200" indent="-228600">
              <a:defRPr sz="2900">
                <a:solidFill>
                  <a:schemeClr val="tx1"/>
                </a:solidFill>
                <a:latin typeface="Arial" charset="0"/>
                <a:ea typeface="ＭＳ Ｐゴシック" charset="0"/>
              </a:defRPr>
            </a:lvl4pPr>
            <a:lvl5pPr marL="2057400" indent="-228600">
              <a:defRPr sz="2900">
                <a:solidFill>
                  <a:schemeClr val="tx1"/>
                </a:solidFill>
                <a:latin typeface="Arial" charset="0"/>
                <a:ea typeface="ＭＳ Ｐゴシック" charset="0"/>
              </a:defRPr>
            </a:lvl5pPr>
            <a:lvl6pPr marL="2514600" indent="-228600" defTabSz="1450975" fontAlgn="base">
              <a:spcBef>
                <a:spcPct val="0"/>
              </a:spcBef>
              <a:spcAft>
                <a:spcPct val="0"/>
              </a:spcAft>
              <a:defRPr sz="2900">
                <a:solidFill>
                  <a:schemeClr val="tx1"/>
                </a:solidFill>
                <a:latin typeface="Arial" charset="0"/>
                <a:ea typeface="ＭＳ Ｐゴシック" charset="0"/>
              </a:defRPr>
            </a:lvl6pPr>
            <a:lvl7pPr marL="2971800" indent="-228600" defTabSz="1450975" fontAlgn="base">
              <a:spcBef>
                <a:spcPct val="0"/>
              </a:spcBef>
              <a:spcAft>
                <a:spcPct val="0"/>
              </a:spcAft>
              <a:defRPr sz="2900">
                <a:solidFill>
                  <a:schemeClr val="tx1"/>
                </a:solidFill>
                <a:latin typeface="Arial" charset="0"/>
                <a:ea typeface="ＭＳ Ｐゴシック" charset="0"/>
              </a:defRPr>
            </a:lvl7pPr>
            <a:lvl8pPr marL="3429000" indent="-228600" defTabSz="1450975" fontAlgn="base">
              <a:spcBef>
                <a:spcPct val="0"/>
              </a:spcBef>
              <a:spcAft>
                <a:spcPct val="0"/>
              </a:spcAft>
              <a:defRPr sz="2900">
                <a:solidFill>
                  <a:schemeClr val="tx1"/>
                </a:solidFill>
                <a:latin typeface="Arial" charset="0"/>
                <a:ea typeface="ＭＳ Ｐゴシック" charset="0"/>
              </a:defRPr>
            </a:lvl8pPr>
            <a:lvl9pPr marL="3886200" indent="-228600" defTabSz="1450975" fontAlgn="base">
              <a:spcBef>
                <a:spcPct val="0"/>
              </a:spcBef>
              <a:spcAft>
                <a:spcPct val="0"/>
              </a:spcAft>
              <a:defRPr sz="2900">
                <a:solidFill>
                  <a:schemeClr val="tx1"/>
                </a:solidFill>
                <a:latin typeface="Arial" charset="0"/>
                <a:ea typeface="ＭＳ Ｐゴシック" charset="0"/>
              </a:defRPr>
            </a:lvl9pPr>
          </a:lstStyle>
          <a:p>
            <a:pPr algn="r">
              <a:defRPr/>
            </a:pPr>
            <a:r>
              <a:rPr lang="en-US" sz="800" dirty="0">
                <a:solidFill>
                  <a:srgbClr val="CECECE"/>
                </a:solidFill>
              </a:rPr>
              <a:t>Copyright © </a:t>
            </a:r>
            <a:r>
              <a:rPr lang="is-IS" sz="800" dirty="0">
                <a:solidFill>
                  <a:srgbClr val="CECECE"/>
                </a:solidFill>
              </a:rPr>
              <a:t>2017</a:t>
            </a:r>
            <a:r>
              <a:rPr lang="en-US" sz="800" dirty="0">
                <a:solidFill>
                  <a:srgbClr val="CECECE"/>
                </a:solidFill>
              </a:rPr>
              <a:t>. Infor. All Rights Reserved. </a:t>
            </a:r>
            <a:r>
              <a:rPr lang="en-US" sz="800" dirty="0" err="1">
                <a:solidFill>
                  <a:srgbClr val="CECECE"/>
                </a:solidFill>
              </a:rPr>
              <a:t>www.infor.com</a:t>
            </a:r>
            <a:endParaRPr lang="en-US" sz="800" dirty="0">
              <a:solidFill>
                <a:srgbClr val="CECECE"/>
              </a:solidFill>
            </a:endParaRPr>
          </a:p>
          <a:p>
            <a:pPr algn="r">
              <a:defRPr/>
            </a:pPr>
            <a:endParaRPr lang="en-US" sz="800" dirty="0">
              <a:solidFill>
                <a:srgbClr val="CECECE"/>
              </a:solidFill>
            </a:endParaRPr>
          </a:p>
        </p:txBody>
      </p:sp>
      <p:sp>
        <p:nvSpPr>
          <p:cNvPr id="9" name="TextBox 15"/>
          <p:cNvSpPr txBox="1">
            <a:spLocks noChangeArrowheads="1"/>
          </p:cNvSpPr>
          <p:nvPr/>
        </p:nvSpPr>
        <p:spPr bwMode="auto">
          <a:xfrm>
            <a:off x="685800" y="8821738"/>
            <a:ext cx="849313"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eaLnBrk="1" hangingPunct="1">
              <a:defRPr/>
            </a:pPr>
            <a:r>
              <a:rPr lang="en-US" sz="800" b="1">
                <a:solidFill>
                  <a:srgbClr val="CECECE"/>
                </a:solidFill>
              </a:rPr>
              <a:t>Infor Confidential</a:t>
            </a:r>
          </a:p>
        </p:txBody>
      </p:sp>
      <p:sp>
        <p:nvSpPr>
          <p:cNvPr id="11" name="Picture Placeholder 10"/>
          <p:cNvSpPr>
            <a:spLocks noGrp="1"/>
          </p:cNvSpPr>
          <p:nvPr>
            <p:ph type="pic" sz="quarter" idx="11"/>
          </p:nvPr>
        </p:nvSpPr>
        <p:spPr>
          <a:xfrm>
            <a:off x="0" y="0"/>
            <a:ext cx="16257588" cy="3661260"/>
          </a:xfrm>
        </p:spPr>
        <p:txBody>
          <a:bodyPr/>
          <a:lstStyle>
            <a:lvl1pPr marL="0" indent="0">
              <a:buFontTx/>
              <a:buNone/>
              <a:defRPr>
                <a:latin typeface="+mj-lt"/>
              </a:defRPr>
            </a:lvl1pPr>
          </a:lstStyle>
          <a:p>
            <a:pPr lvl="0"/>
            <a:r>
              <a:rPr lang="en-US" noProof="0"/>
              <a:t>Drag picture to placeholder or click icon to add</a:t>
            </a:r>
          </a:p>
        </p:txBody>
      </p:sp>
      <p:sp>
        <p:nvSpPr>
          <p:cNvPr id="16" name="Title 1"/>
          <p:cNvSpPr>
            <a:spLocks noGrp="1"/>
          </p:cNvSpPr>
          <p:nvPr>
            <p:ph type="title"/>
          </p:nvPr>
        </p:nvSpPr>
        <p:spPr>
          <a:xfrm>
            <a:off x="2031839" y="3692055"/>
            <a:ext cx="12448161" cy="1746504"/>
          </a:xfrm>
        </p:spPr>
        <p:txBody>
          <a:bodyPr/>
          <a:lstStyle>
            <a:lvl1pPr algn="l">
              <a:defRPr>
                <a:solidFill>
                  <a:schemeClr val="bg2">
                    <a:lumMod val="25000"/>
                  </a:schemeClr>
                </a:solidFill>
                <a:latin typeface="+mj-lt"/>
              </a:defRPr>
            </a:lvl1pPr>
          </a:lstStyle>
          <a:p>
            <a:r>
              <a:rPr lang="en-US"/>
              <a:t>Click to edit Master title style</a:t>
            </a:r>
            <a:endParaRPr lang="en-US" dirty="0"/>
          </a:p>
        </p:txBody>
      </p:sp>
      <p:sp>
        <p:nvSpPr>
          <p:cNvPr id="17" name="Subtitle 2"/>
          <p:cNvSpPr>
            <a:spLocks noGrp="1"/>
          </p:cNvSpPr>
          <p:nvPr>
            <p:ph type="subTitle" idx="1"/>
          </p:nvPr>
        </p:nvSpPr>
        <p:spPr>
          <a:xfrm>
            <a:off x="2031839" y="5717635"/>
            <a:ext cx="12472135" cy="1219200"/>
          </a:xfrm>
        </p:spPr>
        <p:txBody>
          <a:bodyPr/>
          <a:lstStyle>
            <a:lvl1pPr marL="0" indent="0" algn="l">
              <a:buNone/>
              <a:defRPr sz="3200">
                <a:solidFill>
                  <a:schemeClr val="bg2">
                    <a:lumMod val="25000"/>
                  </a:schemeClr>
                </a:solidFill>
                <a:latin typeface="+mj-lt"/>
                <a:ea typeface="Tahoma" pitchFamily="34" charset="0"/>
                <a:cs typeface="Tahoma" pitchFamily="34" charset="0"/>
              </a:defRPr>
            </a:lvl1pPr>
            <a:lvl2pPr marL="725759" indent="0" algn="ctr">
              <a:buNone/>
              <a:defRPr>
                <a:solidFill>
                  <a:schemeClr val="tx1">
                    <a:tint val="75000"/>
                  </a:schemeClr>
                </a:solidFill>
              </a:defRPr>
            </a:lvl2pPr>
            <a:lvl3pPr marL="1451519" indent="0" algn="ctr">
              <a:buNone/>
              <a:defRPr>
                <a:solidFill>
                  <a:schemeClr val="tx1">
                    <a:tint val="75000"/>
                  </a:schemeClr>
                </a:solidFill>
              </a:defRPr>
            </a:lvl3pPr>
            <a:lvl4pPr marL="2177278" indent="0" algn="ctr">
              <a:buNone/>
              <a:defRPr>
                <a:solidFill>
                  <a:schemeClr val="tx1">
                    <a:tint val="75000"/>
                  </a:schemeClr>
                </a:solidFill>
              </a:defRPr>
            </a:lvl4pPr>
            <a:lvl5pPr marL="2903037" indent="0" algn="ctr">
              <a:buNone/>
              <a:defRPr>
                <a:solidFill>
                  <a:schemeClr val="tx1">
                    <a:tint val="75000"/>
                  </a:schemeClr>
                </a:solidFill>
              </a:defRPr>
            </a:lvl5pPr>
            <a:lvl6pPr marL="3628796" indent="0" algn="ctr">
              <a:buNone/>
              <a:defRPr>
                <a:solidFill>
                  <a:schemeClr val="tx1">
                    <a:tint val="75000"/>
                  </a:schemeClr>
                </a:solidFill>
              </a:defRPr>
            </a:lvl6pPr>
            <a:lvl7pPr marL="4354556" indent="0" algn="ctr">
              <a:buNone/>
              <a:defRPr>
                <a:solidFill>
                  <a:schemeClr val="tx1">
                    <a:tint val="75000"/>
                  </a:schemeClr>
                </a:solidFill>
              </a:defRPr>
            </a:lvl7pPr>
            <a:lvl8pPr marL="5080315" indent="0" algn="ctr">
              <a:buNone/>
              <a:defRPr>
                <a:solidFill>
                  <a:schemeClr val="tx1">
                    <a:tint val="75000"/>
                  </a:schemeClr>
                </a:solidFill>
              </a:defRPr>
            </a:lvl8pPr>
            <a:lvl9pPr marL="580607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8846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68"/>
            <a:ext cx="13818950" cy="1960033"/>
          </a:xfrm>
        </p:spPr>
        <p:txBody>
          <a:bodyPr/>
          <a:lstStyle/>
          <a:p>
            <a:r>
              <a:rPr lang="en-US"/>
              <a:t>Click to edit Master title style</a:t>
            </a:r>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485719-ECF8-C74C-A1C2-9E9BBD4F6779}"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69337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141928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7"/>
            <a:ext cx="1381895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85719-ECF8-C74C-A1C2-9E9BBD4F6779}"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3458012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79"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4274" y="2133601"/>
            <a:ext cx="7180435"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485719-ECF8-C74C-A1C2-9E9BBD4F6779}"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75728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79" y="2046817"/>
            <a:ext cx="7183258"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79" y="2899833"/>
            <a:ext cx="7183258"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8630" y="2046817"/>
            <a:ext cx="718608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8630" y="2899833"/>
            <a:ext cx="718608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485719-ECF8-C74C-A1C2-9E9BBD4F6779}"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3212438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85719-ECF8-C74C-A1C2-9E9BBD4F6779}"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132399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85719-ECF8-C74C-A1C2-9E9BBD4F6779}"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61813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81" y="364067"/>
            <a:ext cx="5348634"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6265" y="364067"/>
            <a:ext cx="9088443"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81" y="1913467"/>
            <a:ext cx="534863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C485719-ECF8-C74C-A1C2-9E9BBD4F6779}"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242487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498"/>
            <a:ext cx="7401497" cy="5257801"/>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491207994"/>
      </p:ext>
    </p:extLst>
  </p:cSld>
  <p:clrMapOvr>
    <a:masterClrMapping/>
  </p:clrMapOvr>
  <p:extLst mod="1">
    <p:ext uri="{DCECCB84-F9BA-43D5-87BE-67443E8EF086}">
      <p15:sldGuideLst xmlns:p15="http://schemas.microsoft.com/office/powerpoint/2012/main">
        <p15:guide id="1" orient="horz" pos="2880" userDrawn="1">
          <p15:clr>
            <a:srgbClr val="FBAE40"/>
          </p15:clr>
        </p15:guide>
        <p15:guide id="2" pos="72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6400800"/>
            <a:ext cx="9754553"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601" y="817033"/>
            <a:ext cx="9754553"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186601" y="7156451"/>
            <a:ext cx="9754553"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C485719-ECF8-C74C-A1C2-9E9BBD4F6779}"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53337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481295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366185"/>
            <a:ext cx="3657957"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79" y="366185"/>
            <a:ext cx="10702912"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485719-ECF8-C74C-A1C2-9E9BBD4F6779}"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59360-463F-584A-B09F-E834F836BD4D}" type="slidenum">
              <a:rPr lang="en-US" smtClean="0"/>
              <a:t>‹#›</a:t>
            </a:fld>
            <a:endParaRPr lang="en-US"/>
          </a:p>
        </p:txBody>
      </p:sp>
    </p:spTree>
    <p:extLst>
      <p:ext uri="{BB962C8B-B14F-4D97-AF65-F5344CB8AC3E}">
        <p14:creationId xmlns:p14="http://schemas.microsoft.com/office/powerpoint/2010/main" val="1888321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6" y="0"/>
            <a:ext cx="16256000" cy="9144000"/>
          </a:xfrm>
          <a:prstGeom prst="rect">
            <a:avLst/>
          </a:prstGeom>
        </p:spPr>
      </p:pic>
      <p:sp>
        <p:nvSpPr>
          <p:cNvPr id="2" name="Title 1"/>
          <p:cNvSpPr>
            <a:spLocks noGrp="1"/>
          </p:cNvSpPr>
          <p:nvPr>
            <p:ph type="title"/>
          </p:nvPr>
        </p:nvSpPr>
        <p:spPr>
          <a:xfrm>
            <a:off x="4407408" y="3236350"/>
            <a:ext cx="8412591" cy="1051551"/>
          </a:xfrm>
          <a:noFill/>
        </p:spPr>
        <p:txBody>
          <a:bodyPr anchor="b"/>
          <a:lstStyle>
            <a:lvl1pPr>
              <a:defRPr b="1">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407411" y="4301834"/>
            <a:ext cx="8838181" cy="1484489"/>
          </a:xfrm>
        </p:spPr>
        <p:txBody>
          <a:bodyPr anchor="t"/>
          <a:lstStyle>
            <a:lvl1pPr marL="0" indent="0">
              <a:buNone/>
              <a:defRPr>
                <a:solidFill>
                  <a:schemeClr val="bg1"/>
                </a:solidFill>
              </a:defRPr>
            </a:lvl1pPr>
            <a:lvl2pPr marL="382548" indent="0">
              <a:buNone/>
              <a:defRPr/>
            </a:lvl2pPr>
            <a:lvl3pPr marL="853071" indent="0">
              <a:buNone/>
              <a:defRPr/>
            </a:lvl3pPr>
            <a:lvl4pPr marL="1236952" indent="0">
              <a:buNone/>
              <a:defRPr/>
            </a:lvl4pPr>
            <a:lvl5pPr marL="1632833" indent="0">
              <a:buNone/>
              <a:defRPr/>
            </a:lvl5pPr>
          </a:lstStyle>
          <a:p>
            <a:pPr lvl="0"/>
            <a:r>
              <a:rPr lang="en-US" dirty="0"/>
              <a:t>Click to edit Master text styles</a:t>
            </a:r>
          </a:p>
        </p:txBody>
      </p:sp>
      <p:pic>
        <p:nvPicPr>
          <p:cNvPr id="4" name="Picture 3"/>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2416250" y="3533957"/>
            <a:ext cx="1253456" cy="1253456"/>
          </a:xfrm>
          <a:prstGeom prst="rect">
            <a:avLst/>
          </a:prstGeom>
          <a:effectLst/>
        </p:spPr>
      </p:pic>
    </p:spTree>
    <p:extLst>
      <p:ext uri="{BB962C8B-B14F-4D97-AF65-F5344CB8AC3E}">
        <p14:creationId xmlns:p14="http://schemas.microsoft.com/office/powerpoint/2010/main" val="1029287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3" y="489084"/>
            <a:ext cx="1244735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7" name="Content Placeholder 2"/>
          <p:cNvSpPr>
            <a:spLocks noGrp="1"/>
          </p:cNvSpPr>
          <p:nvPr>
            <p:ph sz="quarter" idx="10" hasCustomPrompt="1"/>
          </p:nvPr>
        </p:nvSpPr>
        <p:spPr>
          <a:xfrm>
            <a:off x="2055812" y="2446941"/>
            <a:ext cx="12448163" cy="5768020"/>
          </a:xfrm>
        </p:spPr>
        <p:txBody>
          <a:bodyPr/>
          <a:lstStyle>
            <a:lvl1pPr>
              <a:lnSpc>
                <a:spcPct val="85000"/>
              </a:lnSpc>
              <a:defRPr sz="2533">
                <a:solidFill>
                  <a:schemeClr val="bg2">
                    <a:lumMod val="25000"/>
                  </a:schemeClr>
                </a:solidFill>
                <a:latin typeface="+mn-lt"/>
              </a:defRPr>
            </a:lvl1pPr>
            <a:lvl2pPr>
              <a:lnSpc>
                <a:spcPct val="85000"/>
              </a:lnSpc>
              <a:defRPr sz="2133">
                <a:solidFill>
                  <a:schemeClr val="bg2">
                    <a:lumMod val="25000"/>
                  </a:schemeClr>
                </a:solidFill>
                <a:latin typeface="+mn-lt"/>
              </a:defRPr>
            </a:lvl2pPr>
            <a:lvl3pPr>
              <a:lnSpc>
                <a:spcPct val="85000"/>
              </a:lnSpc>
              <a:defRPr sz="1867">
                <a:solidFill>
                  <a:schemeClr val="bg2">
                    <a:lumMod val="25000"/>
                  </a:schemeClr>
                </a:solidFill>
                <a:latin typeface="+mn-lt"/>
              </a:defRPr>
            </a:lvl3pPr>
            <a:lvl4pPr>
              <a:lnSpc>
                <a:spcPct val="85000"/>
              </a:lnSpc>
              <a:defRPr sz="1467">
                <a:solidFill>
                  <a:schemeClr val="bg2">
                    <a:lumMod val="25000"/>
                  </a:schemeClr>
                </a:solidFill>
                <a:latin typeface="+mn-lt"/>
              </a:defRPr>
            </a:lvl4pPr>
            <a:lvl5pPr>
              <a:lnSpc>
                <a:spcPct val="85000"/>
              </a:lnSpc>
              <a:defRPr sz="1333">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7" y="1607385"/>
            <a:ext cx="617826" cy="531732"/>
          </a:xfrm>
          <a:prstGeom prst="rect">
            <a:avLst/>
          </a:prstGeom>
        </p:spPr>
      </p:pic>
    </p:spTree>
    <p:extLst>
      <p:ext uri="{BB962C8B-B14F-4D97-AF65-F5344CB8AC3E}">
        <p14:creationId xmlns:p14="http://schemas.microsoft.com/office/powerpoint/2010/main" val="315495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1758069254"/>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500"/>
            <a:ext cx="7401497" cy="5257800"/>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20609"/>
            <a:ext cx="1532875" cy="1319269"/>
          </a:xfrm>
          <a:prstGeom prst="rect">
            <a:avLst/>
          </a:prstGeom>
        </p:spPr>
      </p:pic>
    </p:spTree>
    <p:extLst>
      <p:ext uri="{BB962C8B-B14F-4D97-AF65-F5344CB8AC3E}">
        <p14:creationId xmlns:p14="http://schemas.microsoft.com/office/powerpoint/2010/main" val="235904747"/>
      </p:ext>
    </p:extLst>
  </p:cSld>
  <p:clrMapOvr>
    <a:masterClrMapping/>
  </p:clrMapOvr>
  <p:extLst mod="1">
    <p:ext uri="{DCECCB84-F9BA-43D5-87BE-67443E8EF086}">
      <p15:sldGuideLst xmlns:p15="http://schemas.microsoft.com/office/powerpoint/2012/main">
        <p15:guide id="1" orient="horz" pos="2880">
          <p15:clr>
            <a:srgbClr val="FBAE40"/>
          </p15:clr>
        </p15:guide>
        <p15:guide id="2" pos="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for10x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16254984" cy="9144000"/>
          </a:xfrm>
          <a:prstGeom prst="rect">
            <a:avLst/>
          </a:prstGeom>
        </p:spPr>
      </p:pic>
      <p:sp>
        <p:nvSpPr>
          <p:cNvPr id="4" name="Text Placeholder 3"/>
          <p:cNvSpPr>
            <a:spLocks noGrp="1"/>
          </p:cNvSpPr>
          <p:nvPr>
            <p:ph type="body" sz="quarter" idx="10"/>
          </p:nvPr>
        </p:nvSpPr>
        <p:spPr>
          <a:xfrm>
            <a:off x="1157287" y="952499"/>
            <a:ext cx="7401497" cy="5257801"/>
          </a:xfrm>
        </p:spPr>
        <p:txBody>
          <a:bodyPr anchor="ctr"/>
          <a:lstStyle>
            <a:lvl1pPr marL="0" indent="0">
              <a:lnSpc>
                <a:spcPct val="100000"/>
              </a:lnSpc>
              <a:buFont typeface="Arial" charset="0"/>
              <a:buNone/>
              <a:defRPr sz="6000" b="1">
                <a:solidFill>
                  <a:schemeClr val="bg1"/>
                </a:solidFill>
              </a:defRPr>
            </a:lvl1pPr>
          </a:lstStyle>
          <a:p>
            <a:pPr lvl="0"/>
            <a:r>
              <a:rPr lang="en-US" dirty="0"/>
              <a:t>Click to edit Master text styles</a:t>
            </a:r>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1674" y="6934897"/>
            <a:ext cx="1532875" cy="1319269"/>
          </a:xfrm>
          <a:prstGeom prst="rect">
            <a:avLst/>
          </a:prstGeom>
        </p:spPr>
      </p:pic>
    </p:spTree>
    <p:extLst>
      <p:ext uri="{BB962C8B-B14F-4D97-AF65-F5344CB8AC3E}">
        <p14:creationId xmlns:p14="http://schemas.microsoft.com/office/powerpoint/2010/main" val="782269877"/>
      </p:ext>
    </p:extLst>
  </p:cSld>
  <p:clrMapOvr>
    <a:masterClrMapping/>
  </p:clrMapOvr>
  <p:extLst mod="1">
    <p:ext uri="{DCECCB84-F9BA-43D5-87BE-67443E8EF086}">
      <p15:sldGuideLst xmlns:p15="http://schemas.microsoft.com/office/powerpoint/2012/main">
        <p15:guide id="1" orient="horz" pos="3912" userDrawn="1">
          <p15:clr>
            <a:srgbClr val="FBAE40"/>
          </p15:clr>
        </p15:guide>
        <p15:guide id="2" pos="729">
          <p15:clr>
            <a:srgbClr val="FBAE40"/>
          </p15:clr>
        </p15:guide>
        <p15:guide id="3" orient="horz"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for10x Bullet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056622" y="489084"/>
            <a:ext cx="1244735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7" name="Content Placeholder 2"/>
          <p:cNvSpPr>
            <a:spLocks noGrp="1"/>
          </p:cNvSpPr>
          <p:nvPr>
            <p:ph sz="quarter" idx="10" hasCustomPrompt="1"/>
          </p:nvPr>
        </p:nvSpPr>
        <p:spPr>
          <a:xfrm>
            <a:off x="2055811" y="2446940"/>
            <a:ext cx="1244816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89927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10x Two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47346" y="489084"/>
            <a:ext cx="12473560"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8560374" y="2446940"/>
            <a:ext cx="5943600"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169510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r10x Three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2055811"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2055812" y="489084"/>
            <a:ext cx="12448161" cy="1828800"/>
          </a:xfrm>
        </p:spPr>
        <p:txBody>
          <a:bodyPr/>
          <a:lstStyle>
            <a:lvl1pPr algn="l">
              <a:defRPr>
                <a:solidFill>
                  <a:schemeClr val="bg2">
                    <a:lumMod val="25000"/>
                  </a:schemeClr>
                </a:solidFill>
                <a:latin typeface="+mj-lt"/>
              </a:defRPr>
            </a:lvl1pPr>
          </a:lstStyle>
          <a:p>
            <a:r>
              <a:rPr lang="en-US" dirty="0"/>
              <a:t>Click to edit title style</a:t>
            </a:r>
          </a:p>
        </p:txBody>
      </p:sp>
      <p:sp>
        <p:nvSpPr>
          <p:cNvPr id="6" name="Content Placeholder 2"/>
          <p:cNvSpPr>
            <a:spLocks noGrp="1"/>
          </p:cNvSpPr>
          <p:nvPr>
            <p:ph sz="quarter" idx="12" hasCustomPrompt="1"/>
          </p:nvPr>
        </p:nvSpPr>
        <p:spPr>
          <a:xfrm>
            <a:off x="628650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3" hasCustomPrompt="1"/>
          </p:nvPr>
        </p:nvSpPr>
        <p:spPr>
          <a:xfrm>
            <a:off x="10517190" y="2446940"/>
            <a:ext cx="3986784" cy="5768020"/>
          </a:xfrm>
        </p:spPr>
        <p:txBody>
          <a:bodyPr/>
          <a:lstStyle>
            <a:lvl1pPr>
              <a:lnSpc>
                <a:spcPct val="85000"/>
              </a:lnSpc>
              <a:defRPr sz="3000">
                <a:solidFill>
                  <a:schemeClr val="bg2">
                    <a:lumMod val="25000"/>
                  </a:schemeClr>
                </a:solidFill>
                <a:latin typeface="+mn-lt"/>
              </a:defRPr>
            </a:lvl1pPr>
            <a:lvl2pPr>
              <a:lnSpc>
                <a:spcPct val="85000"/>
              </a:lnSpc>
              <a:defRPr sz="2600">
                <a:solidFill>
                  <a:schemeClr val="bg2">
                    <a:lumMod val="25000"/>
                  </a:schemeClr>
                </a:solidFill>
                <a:latin typeface="+mn-lt"/>
              </a:defRPr>
            </a:lvl2pPr>
            <a:lvl3pPr>
              <a:lnSpc>
                <a:spcPct val="85000"/>
              </a:lnSpc>
              <a:defRPr sz="2200" strike="noStrike">
                <a:solidFill>
                  <a:schemeClr val="bg2">
                    <a:lumMod val="25000"/>
                  </a:schemeClr>
                </a:solidFill>
                <a:latin typeface="+mn-lt"/>
              </a:defRPr>
            </a:lvl3pPr>
            <a:lvl4pPr>
              <a:lnSpc>
                <a:spcPct val="85000"/>
              </a:lnSpc>
              <a:defRPr sz="1800">
                <a:solidFill>
                  <a:schemeClr val="bg2">
                    <a:lumMod val="25000"/>
                  </a:schemeClr>
                </a:solidFill>
                <a:latin typeface="+mn-lt"/>
              </a:defRPr>
            </a:lvl4pPr>
            <a:lvl5pPr>
              <a:lnSpc>
                <a:spcPct val="85000"/>
              </a:lnSpc>
              <a:defRPr sz="1600">
                <a:solidFill>
                  <a:schemeClr val="bg2">
                    <a:lumMod val="25000"/>
                  </a:schemeClr>
                </a:solidFill>
                <a:latin typeface="+mn-lt"/>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656" y="1607384"/>
            <a:ext cx="617826" cy="531732"/>
          </a:xfrm>
          <a:prstGeom prst="rect">
            <a:avLst/>
          </a:prstGeom>
        </p:spPr>
      </p:pic>
    </p:spTree>
    <p:extLst>
      <p:ext uri="{BB962C8B-B14F-4D97-AF65-F5344CB8AC3E}">
        <p14:creationId xmlns:p14="http://schemas.microsoft.com/office/powerpoint/2010/main" val="306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5812" y="473670"/>
            <a:ext cx="12473781" cy="1828800"/>
          </a:xfrm>
          <a:prstGeom prst="rect">
            <a:avLst/>
          </a:prstGeom>
        </p:spPr>
        <p:txBody>
          <a:bodyPr vert="horz" lIns="0" tIns="0" rIns="0" bIns="0" rtlCol="0" anchor="b">
            <a:noAutofit/>
          </a:bodyPr>
          <a:lstStyle/>
          <a:p>
            <a:r>
              <a:rPr lang="en-US" dirty="0"/>
              <a:t>Click to edit title style</a:t>
            </a:r>
          </a:p>
        </p:txBody>
      </p:sp>
      <p:sp>
        <p:nvSpPr>
          <p:cNvPr id="3" name="Text Placeholder 2"/>
          <p:cNvSpPr>
            <a:spLocks noGrp="1"/>
          </p:cNvSpPr>
          <p:nvPr>
            <p:ph type="body" idx="1"/>
          </p:nvPr>
        </p:nvSpPr>
        <p:spPr>
          <a:xfrm>
            <a:off x="2055812" y="2446940"/>
            <a:ext cx="12460303" cy="5843915"/>
          </a:xfrm>
          <a:prstGeom prst="rect">
            <a:avLst/>
          </a:prstGeom>
        </p:spPr>
        <p:txBody>
          <a:bodyPr vert="horz" lIns="0" tIns="72576" rIns="0" bIns="72576"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92"/>
          <p:cNvSpPr txBox="1">
            <a:spLocks noChangeArrowheads="1"/>
          </p:cNvSpPr>
          <p:nvPr userDrawn="1"/>
        </p:nvSpPr>
        <p:spPr bwMode="auto">
          <a:xfrm>
            <a:off x="6968220" y="9399551"/>
            <a:ext cx="2321148" cy="138499"/>
          </a:xfrm>
          <a:prstGeom prst="rect">
            <a:avLst/>
          </a:prstGeom>
          <a:noFill/>
          <a:ln w="9525" algn="ctr">
            <a:noFill/>
            <a:miter lim="800000"/>
            <a:headEnd/>
            <a:tailEnd/>
          </a:ln>
          <a:effectLst/>
        </p:spPr>
        <p:txBody>
          <a:bodyPr wrap="none" lIns="0" tIns="0" rIns="0" bIns="0" anchor="ctr">
            <a:spAutoFit/>
          </a:bodyPr>
          <a:lstStyle/>
          <a:p>
            <a:pPr algn="ctr"/>
            <a:r>
              <a:rPr lang="en-US" sz="900" dirty="0">
                <a:latin typeface="+mn-lt"/>
              </a:rPr>
              <a:t>Partner Summit</a:t>
            </a:r>
            <a:r>
              <a:rPr lang="en-US" sz="900" baseline="0" dirty="0">
                <a:latin typeface="+mn-lt"/>
              </a:rPr>
              <a:t> (Americas</a:t>
            </a:r>
            <a:r>
              <a:rPr lang="en-US" sz="900" baseline="0">
                <a:latin typeface="+mn-lt"/>
              </a:rPr>
              <a:t>) – </a:t>
            </a:r>
            <a:r>
              <a:rPr lang="en-US" sz="900" baseline="0" dirty="0">
                <a:latin typeface="+mn-lt"/>
              </a:rPr>
              <a:t>2017 Template </a:t>
            </a:r>
            <a:endParaRPr lang="en-US" sz="900" dirty="0">
              <a:latin typeface="+mn-lt"/>
            </a:endParaRPr>
          </a:p>
        </p:txBody>
      </p:sp>
      <p:sp>
        <p:nvSpPr>
          <p:cNvPr id="7" name="Slide Number Placeholder 3"/>
          <p:cNvSpPr txBox="1">
            <a:spLocks/>
          </p:cNvSpPr>
          <p:nvPr userDrawn="1"/>
        </p:nvSpPr>
        <p:spPr>
          <a:xfrm>
            <a:off x="14503974" y="8503772"/>
            <a:ext cx="1753614" cy="568143"/>
          </a:xfrm>
          <a:prstGeom prst="rect">
            <a:avLst/>
          </a:prstGeom>
        </p:spPr>
        <p:txBody>
          <a:bodyPr anchor="ctr"/>
          <a:lst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a:lstStyle>
          <a:p>
            <a:pPr algn="ctr"/>
            <a:fld id="{6E7781AA-5C7B-4A6F-8438-A17DCECA115B}" type="slidenum">
              <a:rPr lang="en-US" sz="1600" smtClean="0">
                <a:solidFill>
                  <a:schemeClr val="bg2">
                    <a:lumMod val="75000"/>
                  </a:schemeClr>
                </a:solidFill>
              </a:rPr>
              <a:pPr algn="ctr"/>
              <a:t>‹#›</a:t>
            </a:fld>
            <a:endParaRPr lang="en-US" sz="1600" dirty="0">
              <a:solidFill>
                <a:schemeClr val="bg2">
                  <a:lumMod val="75000"/>
                </a:schemeClr>
              </a:solidFill>
            </a:endParaRPr>
          </a:p>
        </p:txBody>
      </p:sp>
      <p:sp>
        <p:nvSpPr>
          <p:cNvPr id="9" name="TextBox 8"/>
          <p:cNvSpPr txBox="1">
            <a:spLocks noChangeArrowheads="1"/>
          </p:cNvSpPr>
          <p:nvPr userDrawn="1"/>
        </p:nvSpPr>
        <p:spPr bwMode="auto">
          <a:xfrm>
            <a:off x="11774764" y="8726288"/>
            <a:ext cx="276197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800" dirty="0">
                <a:solidFill>
                  <a:schemeClr val="tx1">
                    <a:lumMod val="25000"/>
                    <a:lumOff val="75000"/>
                  </a:schemeClr>
                </a:solidFill>
              </a:rPr>
              <a:t>Copyright © 2017. </a:t>
            </a:r>
            <a:r>
              <a:rPr lang="en-US" sz="800" dirty="0" err="1">
                <a:solidFill>
                  <a:schemeClr val="tx1">
                    <a:lumMod val="25000"/>
                    <a:lumOff val="75000"/>
                  </a:schemeClr>
                </a:solidFill>
              </a:rPr>
              <a:t>Infor</a:t>
            </a:r>
            <a:r>
              <a:rPr lang="en-US" sz="800" dirty="0">
                <a:solidFill>
                  <a:schemeClr val="tx1">
                    <a:lumMod val="25000"/>
                    <a:lumOff val="75000"/>
                  </a:schemeClr>
                </a:solidFill>
              </a:rPr>
              <a:t>. All Rights Reserved. </a:t>
            </a:r>
            <a:r>
              <a:rPr lang="en-US" sz="800" dirty="0" err="1">
                <a:solidFill>
                  <a:schemeClr val="tx1">
                    <a:lumMod val="25000"/>
                    <a:lumOff val="75000"/>
                  </a:schemeClr>
                </a:solidFill>
              </a:rPr>
              <a:t>www.infor.com</a:t>
            </a:r>
            <a:endParaRPr lang="en-US" sz="800" dirty="0">
              <a:solidFill>
                <a:schemeClr val="tx1">
                  <a:lumMod val="25000"/>
                  <a:lumOff val="75000"/>
                </a:schemeClr>
              </a:solidFill>
            </a:endParaRPr>
          </a:p>
        </p:txBody>
      </p:sp>
    </p:spTree>
    <p:extLst>
      <p:ext uri="{BB962C8B-B14F-4D97-AF65-F5344CB8AC3E}">
        <p14:creationId xmlns:p14="http://schemas.microsoft.com/office/powerpoint/2010/main" val="2631908512"/>
      </p:ext>
    </p:extLst>
  </p:cSld>
  <p:clrMap bg1="lt1" tx1="dk1" bg2="lt2" tx2="dk2" accent1="accent1" accent2="accent2" accent3="accent3" accent4="accent4" accent5="accent5" accent6="accent6" hlink="hlink" folHlink="folHlink"/>
  <p:sldLayoutIdLst>
    <p:sldLayoutId id="2147483741" r:id="rId1"/>
    <p:sldLayoutId id="2147483745" r:id="rId2"/>
    <p:sldLayoutId id="2147483666" r:id="rId3"/>
    <p:sldLayoutId id="2147483742" r:id="rId4"/>
    <p:sldLayoutId id="2147483743" r:id="rId5"/>
    <p:sldLayoutId id="2147483744" r:id="rId6"/>
    <p:sldLayoutId id="2147483725" r:id="rId7"/>
    <p:sldLayoutId id="2147483675" r:id="rId8"/>
    <p:sldLayoutId id="2147483681" r:id="rId9"/>
    <p:sldLayoutId id="2147483676" r:id="rId10"/>
    <p:sldLayoutId id="2147483682" r:id="rId11"/>
    <p:sldLayoutId id="2147483678" r:id="rId12"/>
    <p:sldLayoutId id="2147483677" r:id="rId13"/>
    <p:sldLayoutId id="2147483679" r:id="rId14"/>
    <p:sldLayoutId id="2147483685" r:id="rId15"/>
    <p:sldLayoutId id="2147483738" r:id="rId16"/>
    <p:sldLayoutId id="2147483739" r:id="rId17"/>
    <p:sldLayoutId id="2147483746" r:id="rId18"/>
    <p:sldLayoutId id="2147483750" r:id="rId19"/>
    <p:sldLayoutId id="2147483751" r:id="rId20"/>
    <p:sldLayoutId id="2147483753" r:id="rId21"/>
  </p:sldLayoutIdLst>
  <p:hf hdr="0" ftr="0"/>
  <p:txStyles>
    <p:title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p:titleStyle>
    <p:bodyStyle>
      <a:lvl1pPr marL="287338" marR="0" indent="-287338" algn="l" defTabSz="1451519" rtl="0" eaLnBrk="1" fontAlgn="auto" latinLnBrk="0" hangingPunct="1">
        <a:lnSpc>
          <a:spcPct val="85000"/>
        </a:lnSpc>
        <a:spcBef>
          <a:spcPts val="600"/>
        </a:spcBef>
        <a:spcAft>
          <a:spcPts val="600"/>
        </a:spcAft>
        <a:buClrTx/>
        <a:buSzTx/>
        <a:buFont typeface="Arial" pitchFamily="34" charset="0"/>
        <a:buChar char="•"/>
        <a:tabLst/>
        <a:defRPr sz="3000" kern="1200" spc="-50" baseline="0">
          <a:solidFill>
            <a:schemeClr val="bg2">
              <a:lumMod val="25000"/>
            </a:schemeClr>
          </a:solidFill>
          <a:latin typeface="+mn-lt"/>
          <a:ea typeface="Tahoma" pitchFamily="34" charset="0"/>
          <a:cs typeface="Tahoma" pitchFamily="34" charset="0"/>
        </a:defRPr>
      </a:lvl1pPr>
      <a:lvl2pPr marL="736600" marR="0" indent="-280988" algn="l" defTabSz="1451519" rtl="0" eaLnBrk="1" fontAlgn="auto" latinLnBrk="0" hangingPunct="1">
        <a:lnSpc>
          <a:spcPct val="85000"/>
        </a:lnSpc>
        <a:spcBef>
          <a:spcPts val="600"/>
        </a:spcBef>
        <a:spcAft>
          <a:spcPts val="600"/>
        </a:spcAft>
        <a:buClrTx/>
        <a:buSzTx/>
        <a:buFont typeface="Arial" pitchFamily="34" charset="0"/>
        <a:buChar char="•"/>
        <a:tabLst/>
        <a:defRPr sz="2600" kern="1200" spc="-50" baseline="0">
          <a:solidFill>
            <a:schemeClr val="bg2">
              <a:lumMod val="25000"/>
            </a:schemeClr>
          </a:solidFill>
          <a:latin typeface="+mn-lt"/>
          <a:ea typeface="Tahoma" pitchFamily="34" charset="0"/>
          <a:cs typeface="Tahoma" pitchFamily="34" charset="0"/>
        </a:defRPr>
      </a:lvl2pPr>
      <a:lvl3pPr marL="1255713" marR="0" indent="-239713" algn="l" defTabSz="1451519" rtl="0" eaLnBrk="1" fontAlgn="auto" latinLnBrk="0" hangingPunct="1">
        <a:lnSpc>
          <a:spcPct val="85000"/>
        </a:lnSpc>
        <a:spcBef>
          <a:spcPts val="600"/>
        </a:spcBef>
        <a:spcAft>
          <a:spcPts val="600"/>
        </a:spcAft>
        <a:buClrTx/>
        <a:buSzTx/>
        <a:buFont typeface="Arial" pitchFamily="34" charset="0"/>
        <a:buChar char="•"/>
        <a:tabLst/>
        <a:defRPr sz="2200" kern="1200" spc="-50" baseline="0">
          <a:solidFill>
            <a:schemeClr val="bg2">
              <a:lumMod val="25000"/>
            </a:schemeClr>
          </a:solidFill>
          <a:latin typeface="+mn-lt"/>
          <a:ea typeface="Tahoma" pitchFamily="34" charset="0"/>
          <a:cs typeface="Tahoma" pitchFamily="34" charset="0"/>
        </a:defRPr>
      </a:lvl3pPr>
      <a:lvl4pPr marL="1651000" marR="0" indent="-177800" algn="l" defTabSz="1451519" rtl="0" eaLnBrk="1" fontAlgn="auto" latinLnBrk="0" hangingPunct="1">
        <a:lnSpc>
          <a:spcPct val="85000"/>
        </a:lnSpc>
        <a:spcBef>
          <a:spcPts val="600"/>
        </a:spcBef>
        <a:spcAft>
          <a:spcPts val="600"/>
        </a:spcAft>
        <a:buClrTx/>
        <a:buSzTx/>
        <a:buFont typeface="Arial" pitchFamily="34" charset="0"/>
        <a:buChar char="•"/>
        <a:tabLst/>
        <a:defRPr sz="1800" kern="1200" spc="-50" baseline="0">
          <a:solidFill>
            <a:schemeClr val="bg2">
              <a:lumMod val="25000"/>
            </a:schemeClr>
          </a:solidFill>
          <a:latin typeface="+mn-lt"/>
          <a:ea typeface="Tahoma" pitchFamily="34" charset="0"/>
          <a:cs typeface="Tahoma" pitchFamily="34" charset="0"/>
        </a:defRPr>
      </a:lvl4pPr>
      <a:lvl5pPr marL="2116138" marR="0" indent="-171450" algn="l" defTabSz="1451519" rtl="0" eaLnBrk="1" fontAlgn="auto" latinLnBrk="0" hangingPunct="1">
        <a:lnSpc>
          <a:spcPct val="85000"/>
        </a:lnSpc>
        <a:spcBef>
          <a:spcPts val="600"/>
        </a:spcBef>
        <a:spcAft>
          <a:spcPts val="600"/>
        </a:spcAft>
        <a:buClrTx/>
        <a:buSzTx/>
        <a:buFont typeface="Arial" pitchFamily="34" charset="0"/>
        <a:buChar char="•"/>
        <a:tabLst/>
        <a:defRPr sz="1600" kern="1200" spc="-50" baseline="0">
          <a:solidFill>
            <a:schemeClr val="bg2">
              <a:lumMod val="25000"/>
            </a:schemeClr>
          </a:solidFill>
          <a:latin typeface="+mn-lt"/>
          <a:ea typeface="Tahoma" pitchFamily="34" charset="0"/>
          <a:cs typeface="Tahoma"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519" rtl="0" eaLnBrk="1" latinLnBrk="0" hangingPunct="1">
        <a:defRPr sz="2900" kern="1200">
          <a:solidFill>
            <a:schemeClr val="tx1"/>
          </a:solidFill>
          <a:latin typeface="+mn-lt"/>
          <a:ea typeface="+mn-ea"/>
          <a:cs typeface="+mn-cs"/>
        </a:defRPr>
      </a:lvl1pPr>
      <a:lvl2pPr marL="725759" algn="l" defTabSz="1451519" rtl="0" eaLnBrk="1" latinLnBrk="0" hangingPunct="1">
        <a:defRPr sz="2900" kern="1200">
          <a:solidFill>
            <a:schemeClr val="tx1"/>
          </a:solidFill>
          <a:latin typeface="+mn-lt"/>
          <a:ea typeface="+mn-ea"/>
          <a:cs typeface="+mn-cs"/>
        </a:defRPr>
      </a:lvl2pPr>
      <a:lvl3pPr marL="1451519" algn="l" defTabSz="1451519" rtl="0" eaLnBrk="1" latinLnBrk="0" hangingPunct="1">
        <a:defRPr sz="2900" kern="1200">
          <a:solidFill>
            <a:schemeClr val="tx1"/>
          </a:solidFill>
          <a:latin typeface="+mn-lt"/>
          <a:ea typeface="+mn-ea"/>
          <a:cs typeface="+mn-cs"/>
        </a:defRPr>
      </a:lvl3pPr>
      <a:lvl4pPr marL="2177278" algn="l" defTabSz="1451519" rtl="0" eaLnBrk="1" latinLnBrk="0" hangingPunct="1">
        <a:defRPr sz="2900" kern="1200">
          <a:solidFill>
            <a:schemeClr val="tx1"/>
          </a:solidFill>
          <a:latin typeface="+mn-lt"/>
          <a:ea typeface="+mn-ea"/>
          <a:cs typeface="+mn-cs"/>
        </a:defRPr>
      </a:lvl4pPr>
      <a:lvl5pPr marL="2903037" algn="l" defTabSz="1451519" rtl="0" eaLnBrk="1" latinLnBrk="0" hangingPunct="1">
        <a:defRPr sz="2900" kern="1200">
          <a:solidFill>
            <a:schemeClr val="tx1"/>
          </a:solidFill>
          <a:latin typeface="+mn-lt"/>
          <a:ea typeface="+mn-ea"/>
          <a:cs typeface="+mn-cs"/>
        </a:defRPr>
      </a:lvl5pPr>
      <a:lvl6pPr marL="3628796" algn="l" defTabSz="1451519" rtl="0" eaLnBrk="1" latinLnBrk="0" hangingPunct="1">
        <a:defRPr sz="2900" kern="1200">
          <a:solidFill>
            <a:schemeClr val="tx1"/>
          </a:solidFill>
          <a:latin typeface="+mn-lt"/>
          <a:ea typeface="+mn-ea"/>
          <a:cs typeface="+mn-cs"/>
        </a:defRPr>
      </a:lvl6pPr>
      <a:lvl7pPr marL="4354556" algn="l" defTabSz="1451519" rtl="0" eaLnBrk="1" latinLnBrk="0" hangingPunct="1">
        <a:defRPr sz="2900" kern="1200">
          <a:solidFill>
            <a:schemeClr val="tx1"/>
          </a:solidFill>
          <a:latin typeface="+mn-lt"/>
          <a:ea typeface="+mn-ea"/>
          <a:cs typeface="+mn-cs"/>
        </a:defRPr>
      </a:lvl7pPr>
      <a:lvl8pPr marL="5080315" algn="l" defTabSz="1451519" rtl="0" eaLnBrk="1" latinLnBrk="0" hangingPunct="1">
        <a:defRPr sz="2900" kern="1200">
          <a:solidFill>
            <a:schemeClr val="tx1"/>
          </a:solidFill>
          <a:latin typeface="+mn-lt"/>
          <a:ea typeface="+mn-ea"/>
          <a:cs typeface="+mn-cs"/>
        </a:defRPr>
      </a:lvl8pPr>
      <a:lvl9pPr marL="5806074" algn="l" defTabSz="1451519"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366184"/>
            <a:ext cx="146318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80" y="2133601"/>
            <a:ext cx="14631829"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80" y="8475134"/>
            <a:ext cx="3793437"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485719-ECF8-C74C-A1C2-9E9BBD4F6779}" type="datetimeFigureOut">
              <a:rPr lang="en-US" smtClean="0"/>
              <a:t>11/1/2017</a:t>
            </a:fld>
            <a:endParaRPr lang="en-US"/>
          </a:p>
        </p:txBody>
      </p:sp>
      <p:sp>
        <p:nvSpPr>
          <p:cNvPr id="5" name="Footer Placeholder 4"/>
          <p:cNvSpPr>
            <a:spLocks noGrp="1"/>
          </p:cNvSpPr>
          <p:nvPr>
            <p:ph type="ftr" sz="quarter" idx="3"/>
          </p:nvPr>
        </p:nvSpPr>
        <p:spPr>
          <a:xfrm>
            <a:off x="5554676" y="8475134"/>
            <a:ext cx="5148236"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51272" y="8475134"/>
            <a:ext cx="3793437"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A759360-463F-584A-B09F-E834F836BD4D}" type="slidenum">
              <a:rPr lang="en-US" smtClean="0"/>
              <a:t>‹#›</a:t>
            </a:fld>
            <a:endParaRPr lang="en-US"/>
          </a:p>
        </p:txBody>
      </p:sp>
    </p:spTree>
    <p:extLst>
      <p:ext uri="{BB962C8B-B14F-4D97-AF65-F5344CB8AC3E}">
        <p14:creationId xmlns:p14="http://schemas.microsoft.com/office/powerpoint/2010/main" val="35254948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mailto:Dale.Menefee@Infor.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885" y="2857500"/>
            <a:ext cx="11623841" cy="2302372"/>
          </a:xfrm>
          <a:noFill/>
        </p:spPr>
        <p:txBody>
          <a:bodyPr>
            <a:noAutofit/>
          </a:bodyPr>
          <a:lstStyle/>
          <a:p>
            <a:pPr algn="ctr"/>
            <a:r>
              <a:rPr lang="en-US" sz="5400" dirty="0"/>
              <a:t>Infor Vendor Management System</a:t>
            </a:r>
            <a:br>
              <a:rPr lang="en-US" sz="5400" dirty="0"/>
            </a:br>
            <a:r>
              <a:rPr lang="en-US" sz="5400" dirty="0"/>
              <a:t>(VMS) Worker Training</a:t>
            </a:r>
          </a:p>
        </p:txBody>
      </p:sp>
      <p:sp>
        <p:nvSpPr>
          <p:cNvPr id="3" name="TextBox 2"/>
          <p:cNvSpPr txBox="1"/>
          <p:nvPr/>
        </p:nvSpPr>
        <p:spPr>
          <a:xfrm>
            <a:off x="4353306" y="5340625"/>
            <a:ext cx="5407762" cy="1969770"/>
          </a:xfrm>
          <a:prstGeom prst="rect">
            <a:avLst/>
          </a:prstGeom>
          <a:noFill/>
        </p:spPr>
        <p:txBody>
          <a:bodyPr wrap="none" lIns="0" tIns="0" rIns="0" bIns="0" rtlCol="0" anchor="t">
            <a:spAutoFit/>
          </a:bodyPr>
          <a:lstStyle/>
          <a:p>
            <a:pPr>
              <a:lnSpc>
                <a:spcPct val="100000"/>
              </a:lnSpc>
              <a:spcBef>
                <a:spcPts val="0"/>
              </a:spcBef>
              <a:spcAft>
                <a:spcPts val="0"/>
              </a:spcAft>
            </a:pPr>
            <a:r>
              <a:rPr lang="en-US" sz="3200" b="1" dirty="0">
                <a:solidFill>
                  <a:schemeClr val="bg1"/>
                </a:solidFill>
              </a:rPr>
              <a:t>Dale Menefee</a:t>
            </a:r>
          </a:p>
          <a:p>
            <a:pPr>
              <a:lnSpc>
                <a:spcPct val="100000"/>
              </a:lnSpc>
              <a:spcBef>
                <a:spcPts val="0"/>
              </a:spcBef>
              <a:spcAft>
                <a:spcPts val="0"/>
              </a:spcAft>
            </a:pPr>
            <a:r>
              <a:rPr lang="en-US" sz="3200" dirty="0">
                <a:solidFill>
                  <a:schemeClr val="bg1"/>
                </a:solidFill>
              </a:rPr>
              <a:t>Sr. Delivery Partner Manager</a:t>
            </a:r>
          </a:p>
          <a:p>
            <a:pPr>
              <a:lnSpc>
                <a:spcPct val="100000"/>
              </a:lnSpc>
              <a:spcBef>
                <a:spcPts val="0"/>
              </a:spcBef>
              <a:spcAft>
                <a:spcPts val="0"/>
              </a:spcAft>
            </a:pPr>
            <a:r>
              <a:rPr lang="en-US" sz="3200" dirty="0">
                <a:solidFill>
                  <a:schemeClr val="bg1"/>
                </a:solidFill>
              </a:rPr>
              <a:t>3</a:t>
            </a:r>
            <a:r>
              <a:rPr lang="en-US" sz="3200" baseline="30000" dirty="0">
                <a:solidFill>
                  <a:schemeClr val="bg1"/>
                </a:solidFill>
              </a:rPr>
              <a:t>rd</a:t>
            </a:r>
            <a:r>
              <a:rPr lang="en-US" sz="3200" dirty="0">
                <a:solidFill>
                  <a:schemeClr val="bg1"/>
                </a:solidFill>
              </a:rPr>
              <a:t> Party Management Office</a:t>
            </a:r>
          </a:p>
          <a:p>
            <a:pPr algn="ctr"/>
            <a:endParaRPr lang="en-US" sz="3200" dirty="0">
              <a:solidFill>
                <a:schemeClr val="bg1"/>
              </a:solidFill>
            </a:endParaRPr>
          </a:p>
        </p:txBody>
      </p:sp>
    </p:spTree>
    <p:extLst>
      <p:ext uri="{BB962C8B-B14F-4D97-AF65-F5344CB8AC3E}">
        <p14:creationId xmlns:p14="http://schemas.microsoft.com/office/powerpoint/2010/main" val="8328164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2031839" y="3692055"/>
            <a:ext cx="13495522" cy="1746504"/>
          </a:xfrm>
        </p:spPr>
        <p:txBody>
          <a:bodyPr/>
          <a:lstStyle/>
          <a:p>
            <a:r>
              <a:rPr lang="en-US" dirty="0"/>
              <a:t>VMS Workflow</a:t>
            </a:r>
          </a:p>
        </p:txBody>
      </p:sp>
    </p:spTree>
    <p:extLst>
      <p:ext uri="{BB962C8B-B14F-4D97-AF65-F5344CB8AC3E}">
        <p14:creationId xmlns:p14="http://schemas.microsoft.com/office/powerpoint/2010/main" val="39717913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VMS Workflow – </a:t>
            </a:r>
            <a:br>
              <a:rPr lang="en-US" dirty="0"/>
            </a:br>
            <a:r>
              <a:rPr lang="en-US" dirty="0"/>
              <a:t>Request through WO generation</a:t>
            </a:r>
          </a:p>
        </p:txBody>
      </p:sp>
      <p:pic>
        <p:nvPicPr>
          <p:cNvPr id="5" name="Picture 4"/>
          <p:cNvPicPr>
            <a:picLocks noChangeAspect="1"/>
          </p:cNvPicPr>
          <p:nvPr/>
        </p:nvPicPr>
        <p:blipFill>
          <a:blip r:embed="rId2"/>
          <a:stretch>
            <a:fillRect/>
          </a:stretch>
        </p:blipFill>
        <p:spPr>
          <a:xfrm>
            <a:off x="2187356" y="2246261"/>
            <a:ext cx="11700922" cy="6678829"/>
          </a:xfrm>
          <a:prstGeom prst="rect">
            <a:avLst/>
          </a:prstGeom>
        </p:spPr>
      </p:pic>
    </p:spTree>
    <p:extLst>
      <p:ext uri="{BB962C8B-B14F-4D97-AF65-F5344CB8AC3E}">
        <p14:creationId xmlns:p14="http://schemas.microsoft.com/office/powerpoint/2010/main" val="26192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VMS Workflow – </a:t>
            </a:r>
            <a:br>
              <a:rPr lang="en-US" dirty="0"/>
            </a:br>
            <a:r>
              <a:rPr lang="en-US" dirty="0"/>
              <a:t>Time &amp; Expense Reporting</a:t>
            </a:r>
          </a:p>
        </p:txBody>
      </p:sp>
      <p:pic>
        <p:nvPicPr>
          <p:cNvPr id="6" name="Picture 5"/>
          <p:cNvPicPr>
            <a:picLocks noChangeAspect="1"/>
          </p:cNvPicPr>
          <p:nvPr/>
        </p:nvPicPr>
        <p:blipFill>
          <a:blip r:embed="rId2"/>
          <a:stretch>
            <a:fillRect/>
          </a:stretch>
        </p:blipFill>
        <p:spPr>
          <a:xfrm>
            <a:off x="2056622" y="2184717"/>
            <a:ext cx="11964177" cy="6747248"/>
          </a:xfrm>
          <a:prstGeom prst="rect">
            <a:avLst/>
          </a:prstGeom>
        </p:spPr>
      </p:pic>
    </p:spTree>
    <p:extLst>
      <p:ext uri="{BB962C8B-B14F-4D97-AF65-F5344CB8AC3E}">
        <p14:creationId xmlns:p14="http://schemas.microsoft.com/office/powerpoint/2010/main" val="154188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14" name="Title 13"/>
          <p:cNvSpPr>
            <a:spLocks noGrp="1"/>
          </p:cNvSpPr>
          <p:nvPr>
            <p:ph type="title"/>
          </p:nvPr>
        </p:nvSpPr>
        <p:spPr>
          <a:xfrm>
            <a:off x="2031839" y="3692055"/>
            <a:ext cx="13495522" cy="1746504"/>
          </a:xfrm>
        </p:spPr>
        <p:txBody>
          <a:bodyPr/>
          <a:lstStyle/>
          <a:p>
            <a:r>
              <a:rPr lang="en-US" dirty="0"/>
              <a:t>Time and Expense</a:t>
            </a:r>
          </a:p>
        </p:txBody>
      </p:sp>
    </p:spTree>
    <p:extLst>
      <p:ext uri="{BB962C8B-B14F-4D97-AF65-F5344CB8AC3E}">
        <p14:creationId xmlns:p14="http://schemas.microsoft.com/office/powerpoint/2010/main" val="32320926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Timesheet and Expense Reporting Guidelines</a:t>
            </a:r>
            <a:br>
              <a:rPr lang="en-US" sz="4800" dirty="0"/>
            </a:br>
            <a:endParaRPr lang="en-US" sz="4800" dirty="0"/>
          </a:p>
        </p:txBody>
      </p:sp>
      <p:sp>
        <p:nvSpPr>
          <p:cNvPr id="3" name="Content Placeholder 2"/>
          <p:cNvSpPr>
            <a:spLocks noGrp="1"/>
          </p:cNvSpPr>
          <p:nvPr>
            <p:ph sz="quarter" idx="10"/>
          </p:nvPr>
        </p:nvSpPr>
        <p:spPr>
          <a:xfrm>
            <a:off x="2055809" y="1849017"/>
            <a:ext cx="12448164" cy="7294983"/>
          </a:xfrm>
        </p:spPr>
        <p:txBody>
          <a:bodyPr/>
          <a:lstStyle/>
          <a:p>
            <a:pPr marL="0" indent="0">
              <a:spcAft>
                <a:spcPts val="1800"/>
              </a:spcAft>
              <a:buNone/>
            </a:pPr>
            <a:r>
              <a:rPr lang="en-US" sz="2800" dirty="0">
                <a:latin typeface="Arial (Body)"/>
              </a:rPr>
              <a:t>When entering Timesheets and Expenses, all Clarity tasks will be presented for selections.  The user must be careful to only select a Labor task for Timesheet entry, or an Expense task for Expenses</a:t>
            </a:r>
            <a:endParaRPr lang="en-US" sz="2800" b="1" dirty="0">
              <a:latin typeface="Arial (Body)"/>
            </a:endParaRPr>
          </a:p>
          <a:p>
            <a:r>
              <a:rPr lang="en-US" sz="2800" b="1" dirty="0">
                <a:latin typeface="Arial (Body)"/>
              </a:rPr>
              <a:t>Timesheet</a:t>
            </a:r>
            <a:r>
              <a:rPr lang="en-US" sz="2800" dirty="0">
                <a:latin typeface="Arial (Body)"/>
              </a:rPr>
              <a:t>   </a:t>
            </a:r>
          </a:p>
          <a:p>
            <a:pPr lvl="1">
              <a:spcBef>
                <a:spcPts val="0"/>
              </a:spcBef>
            </a:pPr>
            <a:r>
              <a:rPr lang="en-US" sz="2400" dirty="0">
                <a:latin typeface="Arial (Body)"/>
              </a:rPr>
              <a:t>Only one Timesheet per Worker per week can be entered. </a:t>
            </a:r>
          </a:p>
          <a:p>
            <a:pPr lvl="1">
              <a:spcBef>
                <a:spcPts val="0"/>
              </a:spcBef>
            </a:pPr>
            <a:r>
              <a:rPr lang="en-US" sz="2400" dirty="0">
                <a:latin typeface="Arial (Body)"/>
              </a:rPr>
              <a:t>Includes all hours worked on all projects/all tasks by that Worker during that period.</a:t>
            </a:r>
          </a:p>
          <a:p>
            <a:r>
              <a:rPr lang="en-US" sz="2800" b="1" dirty="0">
                <a:latin typeface="Arial (Body)"/>
              </a:rPr>
              <a:t>Expenses</a:t>
            </a:r>
            <a:endParaRPr lang="en-US" sz="2400" dirty="0">
              <a:latin typeface="Arial (Body)"/>
            </a:endParaRPr>
          </a:p>
          <a:p>
            <a:pPr lvl="1">
              <a:spcBef>
                <a:spcPts val="0"/>
              </a:spcBef>
            </a:pPr>
            <a:r>
              <a:rPr lang="en-US" dirty="0"/>
              <a:t>Multiple expense vouchers can be entered for any day, any Work Order.  Not time period dependent</a:t>
            </a:r>
          </a:p>
          <a:p>
            <a:pPr lvl="1">
              <a:spcBef>
                <a:spcPts val="0"/>
              </a:spcBef>
            </a:pPr>
            <a:r>
              <a:rPr lang="en-US" dirty="0"/>
              <a:t>Expense vouchers can have multiple items (e.g., airfare, hotel, meal) on one voucher</a:t>
            </a:r>
          </a:p>
          <a:p>
            <a:pPr lvl="1">
              <a:spcBef>
                <a:spcPts val="0"/>
              </a:spcBef>
            </a:pPr>
            <a:r>
              <a:rPr lang="en-US" dirty="0"/>
              <a:t>Only one Work Order per voucher</a:t>
            </a:r>
          </a:p>
          <a:p>
            <a:r>
              <a:rPr lang="en-US" sz="2800" b="1" dirty="0"/>
              <a:t>Weekly Process Schedule</a:t>
            </a:r>
          </a:p>
          <a:p>
            <a:pPr lvl="1">
              <a:spcBef>
                <a:spcPts val="0"/>
              </a:spcBef>
            </a:pPr>
            <a:r>
              <a:rPr lang="en-US" dirty="0"/>
              <a:t>T&amp;E submission by Saturday midnight Eastern time</a:t>
            </a:r>
          </a:p>
          <a:p>
            <a:pPr lvl="1">
              <a:spcBef>
                <a:spcPts val="0"/>
              </a:spcBef>
            </a:pPr>
            <a:r>
              <a:rPr lang="en-US" dirty="0"/>
              <a:t>PM approval by the following Tuesday</a:t>
            </a:r>
          </a:p>
          <a:p>
            <a:pPr lvl="1">
              <a:spcBef>
                <a:spcPts val="0"/>
              </a:spcBef>
            </a:pPr>
            <a:r>
              <a:rPr lang="en-US" dirty="0"/>
              <a:t>Invoice run Thursday, payment per terms</a:t>
            </a:r>
          </a:p>
          <a:p>
            <a:pPr>
              <a:spcBef>
                <a:spcPts val="0"/>
              </a:spcBef>
            </a:pPr>
            <a:endParaRPr lang="en-US" dirty="0"/>
          </a:p>
        </p:txBody>
      </p:sp>
    </p:spTree>
    <p:extLst>
      <p:ext uri="{BB962C8B-B14F-4D97-AF65-F5344CB8AC3E}">
        <p14:creationId xmlns:p14="http://schemas.microsoft.com/office/powerpoint/2010/main" val="170266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Time and Expenses – </a:t>
            </a:r>
            <a:br>
              <a:rPr lang="en-US" sz="5400"/>
            </a:br>
            <a:r>
              <a:rPr lang="en-US" sz="5400"/>
              <a:t>Timesheet</a:t>
            </a:r>
            <a:endParaRPr lang="en-US" sz="5400" dirty="0"/>
          </a:p>
        </p:txBody>
      </p:sp>
    </p:spTree>
    <p:extLst>
      <p:ext uri="{BB962C8B-B14F-4D97-AF65-F5344CB8AC3E}">
        <p14:creationId xmlns:p14="http://schemas.microsoft.com/office/powerpoint/2010/main" val="39323027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and Expense Entry</a:t>
            </a:r>
            <a:br>
              <a:rPr lang="en-US" sz="4800" dirty="0"/>
            </a:br>
            <a:endParaRPr lang="en-US" sz="4800" dirty="0"/>
          </a:p>
        </p:txBody>
      </p:sp>
      <p:pic>
        <p:nvPicPr>
          <p:cNvPr id="4" name="Picture 3"/>
          <p:cNvPicPr>
            <a:picLocks noChangeAspect="1"/>
          </p:cNvPicPr>
          <p:nvPr/>
        </p:nvPicPr>
        <p:blipFill>
          <a:blip r:embed="rId2"/>
          <a:stretch>
            <a:fillRect/>
          </a:stretch>
        </p:blipFill>
        <p:spPr>
          <a:xfrm>
            <a:off x="2056622" y="1902095"/>
            <a:ext cx="13429431" cy="6901744"/>
          </a:xfrm>
          <a:prstGeom prst="rect">
            <a:avLst/>
          </a:prstGeom>
          <a:ln>
            <a:solidFill>
              <a:schemeClr val="tx1"/>
            </a:solidFill>
          </a:ln>
        </p:spPr>
      </p:pic>
      <p:sp>
        <p:nvSpPr>
          <p:cNvPr id="5" name="Oval 4"/>
          <p:cNvSpPr/>
          <p:nvPr/>
        </p:nvSpPr>
        <p:spPr>
          <a:xfrm>
            <a:off x="8564958" y="4865287"/>
            <a:ext cx="625341" cy="4876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peech Bubble: Rectangle with Corners Rounded 5"/>
          <p:cNvSpPr/>
          <p:nvPr/>
        </p:nvSpPr>
        <p:spPr>
          <a:xfrm>
            <a:off x="8180832" y="3261360"/>
            <a:ext cx="3382277" cy="719328"/>
          </a:xfrm>
          <a:prstGeom prst="wedgeRoundRectCallout">
            <a:avLst>
              <a:gd name="adj1" fmla="val -65378"/>
              <a:gd name="adj2" fmla="val 3273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Toggle between Timesheets and Expenses</a:t>
            </a:r>
          </a:p>
        </p:txBody>
      </p:sp>
      <p:sp>
        <p:nvSpPr>
          <p:cNvPr id="7" name="Speech Bubble: Rectangle with Corners Rounded 6"/>
          <p:cNvSpPr/>
          <p:nvPr/>
        </p:nvSpPr>
        <p:spPr>
          <a:xfrm>
            <a:off x="358815" y="5005353"/>
            <a:ext cx="4377777" cy="719328"/>
          </a:xfrm>
          <a:prstGeom prst="wedgeRoundRectCallout">
            <a:avLst>
              <a:gd name="adj1" fmla="val 70161"/>
              <a:gd name="adj2" fmla="val 864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Missing Timesheets (for this Worker)</a:t>
            </a:r>
          </a:p>
          <a:p>
            <a:pPr algn="ctr"/>
            <a:r>
              <a:rPr lang="en-US" sz="2000" dirty="0"/>
              <a:t>3 oldest are displayed</a:t>
            </a:r>
          </a:p>
        </p:txBody>
      </p:sp>
      <p:sp>
        <p:nvSpPr>
          <p:cNvPr id="8" name="Speech Bubble: Rectangle with Corners Rounded 7"/>
          <p:cNvSpPr/>
          <p:nvPr/>
        </p:nvSpPr>
        <p:spPr>
          <a:xfrm>
            <a:off x="10143744" y="4893360"/>
            <a:ext cx="3925824" cy="719328"/>
          </a:xfrm>
          <a:prstGeom prst="wedgeRoundRectCallout">
            <a:avLst>
              <a:gd name="adj1" fmla="val -73633"/>
              <a:gd name="adj2" fmla="val -1714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Can Display All missing timesheets (for this Worker)</a:t>
            </a:r>
          </a:p>
        </p:txBody>
      </p:sp>
      <p:sp>
        <p:nvSpPr>
          <p:cNvPr id="9" name="Speech Bubble: Rectangle with Corners Rounded 8"/>
          <p:cNvSpPr/>
          <p:nvPr/>
        </p:nvSpPr>
        <p:spPr>
          <a:xfrm>
            <a:off x="1934901" y="6430414"/>
            <a:ext cx="4377777" cy="514396"/>
          </a:xfrm>
          <a:prstGeom prst="wedgeRoundRectCallout">
            <a:avLst>
              <a:gd name="adj1" fmla="val 77829"/>
              <a:gd name="adj2" fmla="val -3962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Timesheet currently being displayed</a:t>
            </a:r>
          </a:p>
        </p:txBody>
      </p:sp>
      <p:sp>
        <p:nvSpPr>
          <p:cNvPr id="10" name="Speech Bubble: Rectangle with Corners Rounded 9"/>
          <p:cNvSpPr/>
          <p:nvPr/>
        </p:nvSpPr>
        <p:spPr>
          <a:xfrm>
            <a:off x="10630775" y="6165696"/>
            <a:ext cx="3925824" cy="719328"/>
          </a:xfrm>
          <a:prstGeom prst="wedgeRoundRectCallout">
            <a:avLst>
              <a:gd name="adj1" fmla="val -68621"/>
              <a:gd name="adj2" fmla="val -1553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Can scroll to display timesheets for other reporting periods</a:t>
            </a:r>
          </a:p>
        </p:txBody>
      </p:sp>
      <p:sp>
        <p:nvSpPr>
          <p:cNvPr id="11" name="Oval 10"/>
          <p:cNvSpPr/>
          <p:nvPr/>
        </p:nvSpPr>
        <p:spPr>
          <a:xfrm>
            <a:off x="5136732" y="5892019"/>
            <a:ext cx="2305790" cy="3583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10143745" y="4071206"/>
            <a:ext cx="3282888" cy="615553"/>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Showcase tour recommended for new users</a:t>
            </a:r>
          </a:p>
        </p:txBody>
      </p:sp>
      <p:sp>
        <p:nvSpPr>
          <p:cNvPr id="13" name="Arrow: Right 12"/>
          <p:cNvSpPr/>
          <p:nvPr/>
        </p:nvSpPr>
        <p:spPr>
          <a:xfrm rot="10800000">
            <a:off x="9386166" y="4182441"/>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5312862" y="2455298"/>
            <a:ext cx="5236177" cy="492443"/>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Top half of Timesheet screen</a:t>
            </a:r>
          </a:p>
        </p:txBody>
      </p:sp>
      <p:sp>
        <p:nvSpPr>
          <p:cNvPr id="15" name="Oval 14"/>
          <p:cNvSpPr/>
          <p:nvPr/>
        </p:nvSpPr>
        <p:spPr>
          <a:xfrm>
            <a:off x="8914963" y="6944810"/>
            <a:ext cx="2648146" cy="636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peech Bubble: Rectangle with Corners Rounded 15"/>
          <p:cNvSpPr/>
          <p:nvPr/>
        </p:nvSpPr>
        <p:spPr>
          <a:xfrm>
            <a:off x="11986048" y="7420170"/>
            <a:ext cx="2083520" cy="408330"/>
          </a:xfrm>
          <a:prstGeom prst="wedgeRoundRectCallout">
            <a:avLst>
              <a:gd name="adj1" fmla="val -70300"/>
              <a:gd name="adj2" fmla="val -6533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Save or Submit</a:t>
            </a:r>
          </a:p>
        </p:txBody>
      </p:sp>
      <p:sp>
        <p:nvSpPr>
          <p:cNvPr id="17" name="Oval 16"/>
          <p:cNvSpPr/>
          <p:nvPr/>
        </p:nvSpPr>
        <p:spPr>
          <a:xfrm>
            <a:off x="8458666" y="4071205"/>
            <a:ext cx="927500" cy="4759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18"/>
          <p:cNvPicPr>
            <a:picLocks noChangeAspect="1"/>
          </p:cNvPicPr>
          <p:nvPr/>
        </p:nvPicPr>
        <p:blipFill>
          <a:blip r:embed="rId3"/>
          <a:stretch>
            <a:fillRect/>
          </a:stretch>
        </p:blipFill>
        <p:spPr>
          <a:xfrm>
            <a:off x="7442522" y="6316967"/>
            <a:ext cx="1897544" cy="472481"/>
          </a:xfrm>
          <a:prstGeom prst="rect">
            <a:avLst/>
          </a:prstGeom>
        </p:spPr>
      </p:pic>
    </p:spTree>
    <p:extLst>
      <p:ext uri="{BB962C8B-B14F-4D97-AF65-F5344CB8AC3E}">
        <p14:creationId xmlns:p14="http://schemas.microsoft.com/office/powerpoint/2010/main" val="302973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Time and Expense Entry</a:t>
            </a:r>
            <a:br>
              <a:rPr lang="en-US" sz="4800" dirty="0"/>
            </a:br>
            <a:endParaRPr lang="en-US" sz="4800" dirty="0"/>
          </a:p>
        </p:txBody>
      </p:sp>
      <p:pic>
        <p:nvPicPr>
          <p:cNvPr id="4" name="Picture 3"/>
          <p:cNvPicPr>
            <a:picLocks noChangeAspect="1"/>
          </p:cNvPicPr>
          <p:nvPr/>
        </p:nvPicPr>
        <p:blipFill>
          <a:blip r:embed="rId2"/>
          <a:stretch>
            <a:fillRect/>
          </a:stretch>
        </p:blipFill>
        <p:spPr>
          <a:xfrm>
            <a:off x="492420" y="2198649"/>
            <a:ext cx="5768680" cy="665616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536410" y="3334929"/>
            <a:ext cx="7076601" cy="3969339"/>
          </a:xfrm>
          <a:prstGeom prst="rect">
            <a:avLst/>
          </a:prstGeom>
          <a:ln>
            <a:solidFill>
              <a:schemeClr val="tx1"/>
            </a:solidFill>
          </a:ln>
        </p:spPr>
      </p:pic>
      <p:cxnSp>
        <p:nvCxnSpPr>
          <p:cNvPr id="7" name="Straight Connector 6"/>
          <p:cNvCxnSpPr/>
          <p:nvPr/>
        </p:nvCxnSpPr>
        <p:spPr>
          <a:xfrm flipV="1">
            <a:off x="6261100" y="7416800"/>
            <a:ext cx="2514600" cy="134620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61100" y="3334929"/>
            <a:ext cx="2275310" cy="249437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989" y="3252513"/>
            <a:ext cx="5692007" cy="492443"/>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Lower half of Timesheet screen</a:t>
            </a:r>
          </a:p>
        </p:txBody>
      </p:sp>
      <p:sp>
        <p:nvSpPr>
          <p:cNvPr id="12" name="TextBox 11"/>
          <p:cNvSpPr txBox="1"/>
          <p:nvPr/>
        </p:nvSpPr>
        <p:spPr>
          <a:xfrm>
            <a:off x="1076373" y="5403721"/>
            <a:ext cx="3956789" cy="1477328"/>
          </a:xfrm>
          <a:prstGeom prst="rect">
            <a:avLst/>
          </a:prstGeom>
          <a:solidFill>
            <a:schemeClr val="accent3">
              <a:lumMod val="75000"/>
            </a:schemeClr>
          </a:solidFill>
        </p:spPr>
        <p:txBody>
          <a:bodyPr wrap="none" lIns="0" tIns="0" rIns="0" bIns="0" rtlCol="0" anchor="t">
            <a:spAutoFit/>
          </a:bodyPr>
          <a:lstStyle/>
          <a:p>
            <a:pPr algn="ctr"/>
            <a:r>
              <a:rPr lang="en-US" sz="3200" dirty="0">
                <a:solidFill>
                  <a:schemeClr val="bg1"/>
                </a:solidFill>
              </a:rPr>
              <a:t>All valid Work Orders </a:t>
            </a:r>
          </a:p>
          <a:p>
            <a:pPr algn="ctr"/>
            <a:r>
              <a:rPr lang="en-US" sz="3200" dirty="0">
                <a:solidFill>
                  <a:schemeClr val="bg1"/>
                </a:solidFill>
              </a:rPr>
              <a:t>for this Worker</a:t>
            </a:r>
          </a:p>
          <a:p>
            <a:pPr algn="ctr"/>
            <a:r>
              <a:rPr lang="en-US" sz="3200" dirty="0">
                <a:solidFill>
                  <a:schemeClr val="bg1"/>
                </a:solidFill>
              </a:rPr>
              <a:t>for this period</a:t>
            </a:r>
          </a:p>
        </p:txBody>
      </p:sp>
      <p:sp>
        <p:nvSpPr>
          <p:cNvPr id="13" name="Oval 12"/>
          <p:cNvSpPr/>
          <p:nvPr/>
        </p:nvSpPr>
        <p:spPr>
          <a:xfrm>
            <a:off x="8463029" y="3379250"/>
            <a:ext cx="3932171" cy="12621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13072988" y="3923336"/>
            <a:ext cx="1862234" cy="307777"/>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WO details</a:t>
            </a:r>
          </a:p>
        </p:txBody>
      </p:sp>
      <p:sp>
        <p:nvSpPr>
          <p:cNvPr id="15" name="Arrow: Right 14"/>
          <p:cNvSpPr/>
          <p:nvPr/>
        </p:nvSpPr>
        <p:spPr>
          <a:xfrm rot="10800000">
            <a:off x="12288469" y="3973665"/>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p:cNvSpPr/>
          <p:nvPr/>
        </p:nvSpPr>
        <p:spPr>
          <a:xfrm>
            <a:off x="8881647" y="4750461"/>
            <a:ext cx="2357371" cy="470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12096918" y="4819520"/>
            <a:ext cx="1862234" cy="307777"/>
          </a:xfrm>
          <a:prstGeom prst="rect">
            <a:avLst/>
          </a:prstGeom>
          <a:solidFill>
            <a:schemeClr val="bg1"/>
          </a:solidFill>
          <a:ln>
            <a:solidFill>
              <a:schemeClr val="tx1"/>
            </a:solidFill>
          </a:ln>
        </p:spPr>
        <p:txBody>
          <a:bodyPr wrap="square" lIns="0" tIns="0" rIns="0" bIns="0" rtlCol="0" anchor="t">
            <a:spAutoFit/>
          </a:bodyPr>
          <a:lstStyle/>
          <a:p>
            <a:pPr algn="ctr"/>
            <a:r>
              <a:rPr lang="en-US" sz="2000" dirty="0">
                <a:solidFill>
                  <a:schemeClr val="tx1">
                    <a:lumMod val="90000"/>
                    <a:lumOff val="10000"/>
                  </a:schemeClr>
                </a:solidFill>
              </a:rPr>
              <a:t>Clarity project</a:t>
            </a:r>
          </a:p>
        </p:txBody>
      </p:sp>
      <p:sp>
        <p:nvSpPr>
          <p:cNvPr id="18" name="Arrow: Right 17"/>
          <p:cNvSpPr/>
          <p:nvPr/>
        </p:nvSpPr>
        <p:spPr>
          <a:xfrm rot="10800000">
            <a:off x="11312399" y="4869849"/>
            <a:ext cx="891250" cy="2416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Speech Bubble: Rectangle with Corners Rounded 20"/>
          <p:cNvSpPr/>
          <p:nvPr/>
        </p:nvSpPr>
        <p:spPr>
          <a:xfrm>
            <a:off x="9340776" y="6237847"/>
            <a:ext cx="2083520" cy="408330"/>
          </a:xfrm>
          <a:prstGeom prst="wedgeRoundRectCallout">
            <a:avLst>
              <a:gd name="adj1" fmla="val -38635"/>
              <a:gd name="adj2" fmla="val -13903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Select Task</a:t>
            </a:r>
          </a:p>
        </p:txBody>
      </p:sp>
      <p:sp>
        <p:nvSpPr>
          <p:cNvPr id="22" name="Speech Bubble: Rectangle with Corners Rounded 21"/>
          <p:cNvSpPr/>
          <p:nvPr/>
        </p:nvSpPr>
        <p:spPr>
          <a:xfrm>
            <a:off x="12851702" y="6237847"/>
            <a:ext cx="2083520" cy="408330"/>
          </a:xfrm>
          <a:prstGeom prst="wedgeRoundRectCallout">
            <a:avLst>
              <a:gd name="adj1" fmla="val -6970"/>
              <a:gd name="adj2" fmla="val -11352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Enter Time</a:t>
            </a:r>
          </a:p>
        </p:txBody>
      </p:sp>
    </p:spTree>
    <p:extLst>
      <p:ext uri="{BB962C8B-B14F-4D97-AF65-F5344CB8AC3E}">
        <p14:creationId xmlns:p14="http://schemas.microsoft.com/office/powerpoint/2010/main" val="38442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Timesheet 	</a:t>
            </a:r>
            <a:endParaRPr lang="en-US" sz="4800" spc="-150" dirty="0">
              <a:latin typeface="Arial (Headings)"/>
              <a:ea typeface="Tahoma" pitchFamily="34" charset="0"/>
              <a:cs typeface="Tahoma" pitchFamily="34" charset="0"/>
            </a:endParaRPr>
          </a:p>
        </p:txBody>
      </p:sp>
      <p:pic>
        <p:nvPicPr>
          <p:cNvPr id="3074" name="Picture 2" descr="C:\Users\dmenefee\AppData\Local\Temp\SNAGHTMLe6bcf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1905001"/>
            <a:ext cx="10582275" cy="66899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Oval 5"/>
          <p:cNvSpPr/>
          <p:nvPr/>
        </p:nvSpPr>
        <p:spPr>
          <a:xfrm>
            <a:off x="4991100" y="5810250"/>
            <a:ext cx="1293495" cy="3448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3560471" y="6864096"/>
            <a:ext cx="2486762" cy="1523237"/>
            <a:chOff x="439317" y="3446422"/>
            <a:chExt cx="2850117" cy="1819759"/>
          </a:xfrm>
        </p:grpSpPr>
        <p:sp>
          <p:nvSpPr>
            <p:cNvPr id="8" name="Freeform: Shape 7"/>
            <p:cNvSpPr/>
            <p:nvPr/>
          </p:nvSpPr>
          <p:spPr>
            <a:xfrm rot="1299722">
              <a:off x="439317" y="3446422"/>
              <a:ext cx="2850117" cy="1819759"/>
            </a:xfrm>
            <a:custGeom>
              <a:avLst/>
              <a:gdLst>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548384 w 3694176"/>
                <a:gd name="connsiteY6" fmla="*/ 1706880 h 2414016"/>
                <a:gd name="connsiteX7" fmla="*/ 1353312 w 3694176"/>
                <a:gd name="connsiteY7" fmla="*/ 2414016 h 2414016"/>
                <a:gd name="connsiteX8" fmla="*/ 2414016 w 3694176"/>
                <a:gd name="connsiteY8" fmla="*/ 1962912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414016 w 3694176"/>
                <a:gd name="connsiteY8" fmla="*/ 1962912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768096 w 3694176"/>
                <a:gd name="connsiteY1" fmla="*/ 548640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731520 w 3694176"/>
                <a:gd name="connsiteY2" fmla="*/ 1011936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614349 w 3694176"/>
                <a:gd name="connsiteY2" fmla="*/ 782987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670048 w 3694176"/>
                <a:gd name="connsiteY14" fmla="*/ 426720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195072 h 2414016"/>
                <a:gd name="connsiteX1" fmla="*/ 1184214 w 3694176"/>
                <a:gd name="connsiteY1" fmla="*/ 737565 h 2414016"/>
                <a:gd name="connsiteX2" fmla="*/ 614349 w 3694176"/>
                <a:gd name="connsiteY2" fmla="*/ 782987 h 2414016"/>
                <a:gd name="connsiteX3" fmla="*/ 0 w 3694176"/>
                <a:gd name="connsiteY3" fmla="*/ 1365504 h 2414016"/>
                <a:gd name="connsiteX4" fmla="*/ 499872 w 3694176"/>
                <a:gd name="connsiteY4" fmla="*/ 1962912 h 2414016"/>
                <a:gd name="connsiteX5" fmla="*/ 438912 w 3694176"/>
                <a:gd name="connsiteY5" fmla="*/ 2340864 h 2414016"/>
                <a:gd name="connsiteX6" fmla="*/ 1285122 w 3694176"/>
                <a:gd name="connsiteY6" fmla="*/ 1968864 h 2414016"/>
                <a:gd name="connsiteX7" fmla="*/ 1353312 w 3694176"/>
                <a:gd name="connsiteY7" fmla="*/ 2414016 h 2414016"/>
                <a:gd name="connsiteX8" fmla="*/ 2147372 w 3694176"/>
                <a:gd name="connsiteY8" fmla="*/ 1753975 h 2414016"/>
                <a:gd name="connsiteX9" fmla="*/ 2487168 w 3694176"/>
                <a:gd name="connsiteY9" fmla="*/ 1377696 h 2414016"/>
                <a:gd name="connsiteX10" fmla="*/ 3096768 w 3694176"/>
                <a:gd name="connsiteY10" fmla="*/ 1633728 h 2414016"/>
                <a:gd name="connsiteX11" fmla="*/ 3060192 w 3694176"/>
                <a:gd name="connsiteY11" fmla="*/ 743712 h 2414016"/>
                <a:gd name="connsiteX12" fmla="*/ 3694176 w 3694176"/>
                <a:gd name="connsiteY12" fmla="*/ 1060704 h 2414016"/>
                <a:gd name="connsiteX13" fmla="*/ 3462528 w 3694176"/>
                <a:gd name="connsiteY13" fmla="*/ 304800 h 2414016"/>
                <a:gd name="connsiteX14" fmla="*/ 2855844 w 3694176"/>
                <a:gd name="connsiteY14" fmla="*/ 366044 h 2414016"/>
                <a:gd name="connsiteX15" fmla="*/ 2474976 w 3694176"/>
                <a:gd name="connsiteY15" fmla="*/ 0 h 2414016"/>
                <a:gd name="connsiteX16" fmla="*/ 1804416 w 3694176"/>
                <a:gd name="connsiteY16" fmla="*/ 682752 h 2414016"/>
                <a:gd name="connsiteX17" fmla="*/ 1414272 w 3694176"/>
                <a:gd name="connsiteY17" fmla="*/ 195072 h 2414016"/>
                <a:gd name="connsiteX0" fmla="*/ 1414272 w 3694176"/>
                <a:gd name="connsiteY0" fmla="*/ 0 h 2218944"/>
                <a:gd name="connsiteX1" fmla="*/ 1184214 w 3694176"/>
                <a:gd name="connsiteY1" fmla="*/ 542493 h 2218944"/>
                <a:gd name="connsiteX2" fmla="*/ 614349 w 3694176"/>
                <a:gd name="connsiteY2" fmla="*/ 587915 h 2218944"/>
                <a:gd name="connsiteX3" fmla="*/ 0 w 3694176"/>
                <a:gd name="connsiteY3" fmla="*/ 1170432 h 2218944"/>
                <a:gd name="connsiteX4" fmla="*/ 499872 w 3694176"/>
                <a:gd name="connsiteY4" fmla="*/ 1767840 h 2218944"/>
                <a:gd name="connsiteX5" fmla="*/ 438912 w 3694176"/>
                <a:gd name="connsiteY5" fmla="*/ 2145792 h 2218944"/>
                <a:gd name="connsiteX6" fmla="*/ 1285122 w 3694176"/>
                <a:gd name="connsiteY6" fmla="*/ 1773792 h 2218944"/>
                <a:gd name="connsiteX7" fmla="*/ 1353312 w 3694176"/>
                <a:gd name="connsiteY7" fmla="*/ 2218944 h 2218944"/>
                <a:gd name="connsiteX8" fmla="*/ 2147372 w 3694176"/>
                <a:gd name="connsiteY8" fmla="*/ 1558903 h 2218944"/>
                <a:gd name="connsiteX9" fmla="*/ 2487168 w 3694176"/>
                <a:gd name="connsiteY9" fmla="*/ 1182624 h 2218944"/>
                <a:gd name="connsiteX10" fmla="*/ 3096768 w 3694176"/>
                <a:gd name="connsiteY10" fmla="*/ 1438656 h 2218944"/>
                <a:gd name="connsiteX11" fmla="*/ 3060192 w 3694176"/>
                <a:gd name="connsiteY11" fmla="*/ 548640 h 2218944"/>
                <a:gd name="connsiteX12" fmla="*/ 3694176 w 3694176"/>
                <a:gd name="connsiteY12" fmla="*/ 865632 h 2218944"/>
                <a:gd name="connsiteX13" fmla="*/ 3462528 w 3694176"/>
                <a:gd name="connsiteY13" fmla="*/ 109728 h 2218944"/>
                <a:gd name="connsiteX14" fmla="*/ 2855844 w 3694176"/>
                <a:gd name="connsiteY14" fmla="*/ 170972 h 2218944"/>
                <a:gd name="connsiteX15" fmla="*/ 2164220 w 3694176"/>
                <a:gd name="connsiteY15" fmla="*/ 46421 h 2218944"/>
                <a:gd name="connsiteX16" fmla="*/ 1804416 w 3694176"/>
                <a:gd name="connsiteY16" fmla="*/ 487680 h 2218944"/>
                <a:gd name="connsiteX17" fmla="*/ 1414272 w 3694176"/>
                <a:gd name="connsiteY17" fmla="*/ 0 h 2218944"/>
                <a:gd name="connsiteX0" fmla="*/ 1414272 w 3694176"/>
                <a:gd name="connsiteY0" fmla="*/ 0 h 2218944"/>
                <a:gd name="connsiteX1" fmla="*/ 1184214 w 3694176"/>
                <a:gd name="connsiteY1" fmla="*/ 542493 h 2218944"/>
                <a:gd name="connsiteX2" fmla="*/ 614349 w 3694176"/>
                <a:gd name="connsiteY2" fmla="*/ 587915 h 2218944"/>
                <a:gd name="connsiteX3" fmla="*/ 0 w 3694176"/>
                <a:gd name="connsiteY3" fmla="*/ 1170432 h 2218944"/>
                <a:gd name="connsiteX4" fmla="*/ 499872 w 3694176"/>
                <a:gd name="connsiteY4" fmla="*/ 1767840 h 2218944"/>
                <a:gd name="connsiteX5" fmla="*/ 438912 w 3694176"/>
                <a:gd name="connsiteY5" fmla="*/ 2145792 h 2218944"/>
                <a:gd name="connsiteX6" fmla="*/ 1285122 w 3694176"/>
                <a:gd name="connsiteY6" fmla="*/ 1773792 h 2218944"/>
                <a:gd name="connsiteX7" fmla="*/ 1353312 w 3694176"/>
                <a:gd name="connsiteY7" fmla="*/ 2218944 h 2218944"/>
                <a:gd name="connsiteX8" fmla="*/ 2147372 w 3694176"/>
                <a:gd name="connsiteY8" fmla="*/ 1558903 h 2218944"/>
                <a:gd name="connsiteX9" fmla="*/ 2487168 w 3694176"/>
                <a:gd name="connsiteY9" fmla="*/ 1182624 h 2218944"/>
                <a:gd name="connsiteX10" fmla="*/ 2975256 w 3694176"/>
                <a:gd name="connsiteY10" fmla="*/ 1132720 h 2218944"/>
                <a:gd name="connsiteX11" fmla="*/ 3060192 w 3694176"/>
                <a:gd name="connsiteY11" fmla="*/ 548640 h 2218944"/>
                <a:gd name="connsiteX12" fmla="*/ 3694176 w 3694176"/>
                <a:gd name="connsiteY12" fmla="*/ 865632 h 2218944"/>
                <a:gd name="connsiteX13" fmla="*/ 3462528 w 3694176"/>
                <a:gd name="connsiteY13" fmla="*/ 109728 h 2218944"/>
                <a:gd name="connsiteX14" fmla="*/ 2855844 w 3694176"/>
                <a:gd name="connsiteY14" fmla="*/ 170972 h 2218944"/>
                <a:gd name="connsiteX15" fmla="*/ 2164220 w 3694176"/>
                <a:gd name="connsiteY15" fmla="*/ 46421 h 2218944"/>
                <a:gd name="connsiteX16" fmla="*/ 1804416 w 3694176"/>
                <a:gd name="connsiteY16" fmla="*/ 487680 h 2218944"/>
                <a:gd name="connsiteX17" fmla="*/ 1414272 w 3694176"/>
                <a:gd name="connsiteY17" fmla="*/ 0 h 2218944"/>
                <a:gd name="connsiteX0" fmla="*/ 1414272 w 3694176"/>
                <a:gd name="connsiteY0" fmla="*/ 0 h 2145792"/>
                <a:gd name="connsiteX1" fmla="*/ 1184214 w 3694176"/>
                <a:gd name="connsiteY1" fmla="*/ 542493 h 2145792"/>
                <a:gd name="connsiteX2" fmla="*/ 614349 w 3694176"/>
                <a:gd name="connsiteY2" fmla="*/ 587915 h 2145792"/>
                <a:gd name="connsiteX3" fmla="*/ 0 w 3694176"/>
                <a:gd name="connsiteY3" fmla="*/ 1170432 h 2145792"/>
                <a:gd name="connsiteX4" fmla="*/ 499872 w 3694176"/>
                <a:gd name="connsiteY4" fmla="*/ 1767840 h 2145792"/>
                <a:gd name="connsiteX5" fmla="*/ 438912 w 3694176"/>
                <a:gd name="connsiteY5" fmla="*/ 2145792 h 2145792"/>
                <a:gd name="connsiteX6" fmla="*/ 1285122 w 3694176"/>
                <a:gd name="connsiteY6" fmla="*/ 1773792 h 2145792"/>
                <a:gd name="connsiteX7" fmla="*/ 1628065 w 3694176"/>
                <a:gd name="connsiteY7" fmla="*/ 1886804 h 2145792"/>
                <a:gd name="connsiteX8" fmla="*/ 2147372 w 3694176"/>
                <a:gd name="connsiteY8" fmla="*/ 1558903 h 2145792"/>
                <a:gd name="connsiteX9" fmla="*/ 2487168 w 3694176"/>
                <a:gd name="connsiteY9" fmla="*/ 1182624 h 2145792"/>
                <a:gd name="connsiteX10" fmla="*/ 2975256 w 3694176"/>
                <a:gd name="connsiteY10" fmla="*/ 1132720 h 2145792"/>
                <a:gd name="connsiteX11" fmla="*/ 3060192 w 3694176"/>
                <a:gd name="connsiteY11" fmla="*/ 548640 h 2145792"/>
                <a:gd name="connsiteX12" fmla="*/ 3694176 w 3694176"/>
                <a:gd name="connsiteY12" fmla="*/ 865632 h 2145792"/>
                <a:gd name="connsiteX13" fmla="*/ 3462528 w 3694176"/>
                <a:gd name="connsiteY13" fmla="*/ 109728 h 2145792"/>
                <a:gd name="connsiteX14" fmla="*/ 2855844 w 3694176"/>
                <a:gd name="connsiteY14" fmla="*/ 170972 h 2145792"/>
                <a:gd name="connsiteX15" fmla="*/ 2164220 w 3694176"/>
                <a:gd name="connsiteY15" fmla="*/ 46421 h 2145792"/>
                <a:gd name="connsiteX16" fmla="*/ 1804416 w 3694176"/>
                <a:gd name="connsiteY16" fmla="*/ 487680 h 2145792"/>
                <a:gd name="connsiteX17" fmla="*/ 1414272 w 3694176"/>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1285122 w 3462528"/>
                <a:gd name="connsiteY6" fmla="*/ 1773792 h 2145792"/>
                <a:gd name="connsiteX7" fmla="*/ 1628065 w 3462528"/>
                <a:gd name="connsiteY7" fmla="*/ 1886804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1285122 w 3462528"/>
                <a:gd name="connsiteY6" fmla="*/ 1773792 h 2145792"/>
                <a:gd name="connsiteX7" fmla="*/ 1555259 w 3462528"/>
                <a:gd name="connsiteY7" fmla="*/ 2033788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14272 w 3462528"/>
                <a:gd name="connsiteY0" fmla="*/ 0 h 2145792"/>
                <a:gd name="connsiteX1" fmla="*/ 1184214 w 3462528"/>
                <a:gd name="connsiteY1" fmla="*/ 542493 h 2145792"/>
                <a:gd name="connsiteX2" fmla="*/ 614349 w 3462528"/>
                <a:gd name="connsiteY2" fmla="*/ 587915 h 2145792"/>
                <a:gd name="connsiteX3" fmla="*/ 0 w 3462528"/>
                <a:gd name="connsiteY3" fmla="*/ 1170432 h 2145792"/>
                <a:gd name="connsiteX4" fmla="*/ 499872 w 3462528"/>
                <a:gd name="connsiteY4" fmla="*/ 1767840 h 2145792"/>
                <a:gd name="connsiteX5" fmla="*/ 438912 w 3462528"/>
                <a:gd name="connsiteY5" fmla="*/ 2145792 h 2145792"/>
                <a:gd name="connsiteX6" fmla="*/ 891029 w 3462528"/>
                <a:gd name="connsiteY6" fmla="*/ 1838489 h 2145792"/>
                <a:gd name="connsiteX7" fmla="*/ 1555259 w 3462528"/>
                <a:gd name="connsiteY7" fmla="*/ 2033788 h 2145792"/>
                <a:gd name="connsiteX8" fmla="*/ 2147372 w 3462528"/>
                <a:gd name="connsiteY8" fmla="*/ 1558903 h 2145792"/>
                <a:gd name="connsiteX9" fmla="*/ 2487168 w 3462528"/>
                <a:gd name="connsiteY9" fmla="*/ 1182624 h 2145792"/>
                <a:gd name="connsiteX10" fmla="*/ 2975256 w 3462528"/>
                <a:gd name="connsiteY10" fmla="*/ 1132720 h 2145792"/>
                <a:gd name="connsiteX11" fmla="*/ 3060192 w 3462528"/>
                <a:gd name="connsiteY11" fmla="*/ 548640 h 2145792"/>
                <a:gd name="connsiteX12" fmla="*/ 3405508 w 3462528"/>
                <a:gd name="connsiteY12" fmla="*/ 403073 h 2145792"/>
                <a:gd name="connsiteX13" fmla="*/ 3462528 w 3462528"/>
                <a:gd name="connsiteY13" fmla="*/ 109728 h 2145792"/>
                <a:gd name="connsiteX14" fmla="*/ 2855844 w 3462528"/>
                <a:gd name="connsiteY14" fmla="*/ 170972 h 2145792"/>
                <a:gd name="connsiteX15" fmla="*/ 2164220 w 3462528"/>
                <a:gd name="connsiteY15" fmla="*/ 46421 h 2145792"/>
                <a:gd name="connsiteX16" fmla="*/ 1804416 w 3462528"/>
                <a:gd name="connsiteY16" fmla="*/ 487680 h 2145792"/>
                <a:gd name="connsiteX17" fmla="*/ 1414272 w 3462528"/>
                <a:gd name="connsiteY17" fmla="*/ 0 h 2145792"/>
                <a:gd name="connsiteX0" fmla="*/ 1454137 w 3462528"/>
                <a:gd name="connsiteY0" fmla="*/ 318181 h 2099371"/>
                <a:gd name="connsiteX1" fmla="*/ 1184214 w 3462528"/>
                <a:gd name="connsiteY1" fmla="*/ 496072 h 2099371"/>
                <a:gd name="connsiteX2" fmla="*/ 614349 w 3462528"/>
                <a:gd name="connsiteY2" fmla="*/ 541494 h 2099371"/>
                <a:gd name="connsiteX3" fmla="*/ 0 w 3462528"/>
                <a:gd name="connsiteY3" fmla="*/ 1124011 h 2099371"/>
                <a:gd name="connsiteX4" fmla="*/ 499872 w 3462528"/>
                <a:gd name="connsiteY4" fmla="*/ 1721419 h 2099371"/>
                <a:gd name="connsiteX5" fmla="*/ 438912 w 3462528"/>
                <a:gd name="connsiteY5" fmla="*/ 2099371 h 2099371"/>
                <a:gd name="connsiteX6" fmla="*/ 891029 w 3462528"/>
                <a:gd name="connsiteY6" fmla="*/ 1792068 h 2099371"/>
                <a:gd name="connsiteX7" fmla="*/ 1555259 w 3462528"/>
                <a:gd name="connsiteY7" fmla="*/ 1987367 h 2099371"/>
                <a:gd name="connsiteX8" fmla="*/ 2147372 w 3462528"/>
                <a:gd name="connsiteY8" fmla="*/ 1512482 h 2099371"/>
                <a:gd name="connsiteX9" fmla="*/ 2487168 w 3462528"/>
                <a:gd name="connsiteY9" fmla="*/ 1136203 h 2099371"/>
                <a:gd name="connsiteX10" fmla="*/ 2975256 w 3462528"/>
                <a:gd name="connsiteY10" fmla="*/ 1086299 h 2099371"/>
                <a:gd name="connsiteX11" fmla="*/ 3060192 w 3462528"/>
                <a:gd name="connsiteY11" fmla="*/ 502219 h 2099371"/>
                <a:gd name="connsiteX12" fmla="*/ 3405508 w 3462528"/>
                <a:gd name="connsiteY12" fmla="*/ 356652 h 2099371"/>
                <a:gd name="connsiteX13" fmla="*/ 3462528 w 3462528"/>
                <a:gd name="connsiteY13" fmla="*/ 63307 h 2099371"/>
                <a:gd name="connsiteX14" fmla="*/ 2855844 w 3462528"/>
                <a:gd name="connsiteY14" fmla="*/ 124551 h 2099371"/>
                <a:gd name="connsiteX15" fmla="*/ 2164220 w 3462528"/>
                <a:gd name="connsiteY15" fmla="*/ 0 h 2099371"/>
                <a:gd name="connsiteX16" fmla="*/ 1804416 w 3462528"/>
                <a:gd name="connsiteY16" fmla="*/ 441259 h 2099371"/>
                <a:gd name="connsiteX17" fmla="*/ 1454137 w 3462528"/>
                <a:gd name="connsiteY17" fmla="*/ 318181 h 2099371"/>
                <a:gd name="connsiteX0" fmla="*/ 1454137 w 3462528"/>
                <a:gd name="connsiteY0" fmla="*/ 318181 h 2099371"/>
                <a:gd name="connsiteX1" fmla="*/ 1202056 w 3462528"/>
                <a:gd name="connsiteY1" fmla="*/ 607052 h 2099371"/>
                <a:gd name="connsiteX2" fmla="*/ 614349 w 3462528"/>
                <a:gd name="connsiteY2" fmla="*/ 541494 h 2099371"/>
                <a:gd name="connsiteX3" fmla="*/ 0 w 3462528"/>
                <a:gd name="connsiteY3" fmla="*/ 1124011 h 2099371"/>
                <a:gd name="connsiteX4" fmla="*/ 499872 w 3462528"/>
                <a:gd name="connsiteY4" fmla="*/ 1721419 h 2099371"/>
                <a:gd name="connsiteX5" fmla="*/ 438912 w 3462528"/>
                <a:gd name="connsiteY5" fmla="*/ 2099371 h 2099371"/>
                <a:gd name="connsiteX6" fmla="*/ 891029 w 3462528"/>
                <a:gd name="connsiteY6" fmla="*/ 1792068 h 2099371"/>
                <a:gd name="connsiteX7" fmla="*/ 1555259 w 3462528"/>
                <a:gd name="connsiteY7" fmla="*/ 1987367 h 2099371"/>
                <a:gd name="connsiteX8" fmla="*/ 2147372 w 3462528"/>
                <a:gd name="connsiteY8" fmla="*/ 1512482 h 2099371"/>
                <a:gd name="connsiteX9" fmla="*/ 2487168 w 3462528"/>
                <a:gd name="connsiteY9" fmla="*/ 1136203 h 2099371"/>
                <a:gd name="connsiteX10" fmla="*/ 2975256 w 3462528"/>
                <a:gd name="connsiteY10" fmla="*/ 1086299 h 2099371"/>
                <a:gd name="connsiteX11" fmla="*/ 3060192 w 3462528"/>
                <a:gd name="connsiteY11" fmla="*/ 502219 h 2099371"/>
                <a:gd name="connsiteX12" fmla="*/ 3405508 w 3462528"/>
                <a:gd name="connsiteY12" fmla="*/ 356652 h 2099371"/>
                <a:gd name="connsiteX13" fmla="*/ 3462528 w 3462528"/>
                <a:gd name="connsiteY13" fmla="*/ 63307 h 2099371"/>
                <a:gd name="connsiteX14" fmla="*/ 2855844 w 3462528"/>
                <a:gd name="connsiteY14" fmla="*/ 124551 h 2099371"/>
                <a:gd name="connsiteX15" fmla="*/ 2164220 w 3462528"/>
                <a:gd name="connsiteY15" fmla="*/ 0 h 2099371"/>
                <a:gd name="connsiteX16" fmla="*/ 1804416 w 3462528"/>
                <a:gd name="connsiteY16" fmla="*/ 441259 h 2099371"/>
                <a:gd name="connsiteX17" fmla="*/ 1454137 w 3462528"/>
                <a:gd name="connsiteY17" fmla="*/ 318181 h 20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528" h="2099371">
                  <a:moveTo>
                    <a:pt x="1454137" y="318181"/>
                  </a:moveTo>
                  <a:lnTo>
                    <a:pt x="1202056" y="607052"/>
                  </a:lnTo>
                  <a:lnTo>
                    <a:pt x="614349" y="541494"/>
                  </a:lnTo>
                  <a:lnTo>
                    <a:pt x="0" y="1124011"/>
                  </a:lnTo>
                  <a:lnTo>
                    <a:pt x="499872" y="1721419"/>
                  </a:lnTo>
                  <a:lnTo>
                    <a:pt x="438912" y="2099371"/>
                  </a:lnTo>
                  <a:lnTo>
                    <a:pt x="891029" y="1792068"/>
                  </a:lnTo>
                  <a:lnTo>
                    <a:pt x="1555259" y="1987367"/>
                  </a:lnTo>
                  <a:lnTo>
                    <a:pt x="2147372" y="1512482"/>
                  </a:lnTo>
                  <a:lnTo>
                    <a:pt x="2487168" y="1136203"/>
                  </a:lnTo>
                  <a:lnTo>
                    <a:pt x="2975256" y="1086299"/>
                  </a:lnTo>
                  <a:lnTo>
                    <a:pt x="3060192" y="502219"/>
                  </a:lnTo>
                  <a:lnTo>
                    <a:pt x="3405508" y="356652"/>
                  </a:lnTo>
                  <a:lnTo>
                    <a:pt x="3462528" y="63307"/>
                  </a:lnTo>
                  <a:lnTo>
                    <a:pt x="2855844" y="124551"/>
                  </a:lnTo>
                  <a:lnTo>
                    <a:pt x="2164220" y="0"/>
                  </a:lnTo>
                  <a:lnTo>
                    <a:pt x="1804416" y="441259"/>
                  </a:lnTo>
                  <a:lnTo>
                    <a:pt x="1454137" y="318181"/>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9" name="TextBox 8"/>
            <p:cNvSpPr txBox="1"/>
            <p:nvPr/>
          </p:nvSpPr>
          <p:spPr>
            <a:xfrm>
              <a:off x="496049" y="3875342"/>
              <a:ext cx="2576335" cy="738664"/>
            </a:xfrm>
            <a:prstGeom prst="rect">
              <a:avLst/>
            </a:prstGeom>
            <a:noFill/>
            <a:ln>
              <a:noFill/>
            </a:ln>
          </p:spPr>
          <p:txBody>
            <a:bodyPr wrap="square" lIns="0" tIns="0" rIns="0" bIns="0" rtlCol="0" anchor="t">
              <a:spAutoFit/>
            </a:bodyPr>
            <a:lstStyle/>
            <a:p>
              <a:pPr algn="ctr"/>
              <a:r>
                <a:rPr lang="en-US" sz="2000" i="1" dirty="0">
                  <a:solidFill>
                    <a:schemeClr val="bg1"/>
                  </a:solidFill>
                </a:rPr>
                <a:t>Must pick a non Expense task !!</a:t>
              </a:r>
            </a:p>
          </p:txBody>
        </p:sp>
      </p:grpSp>
      <p:sp>
        <p:nvSpPr>
          <p:cNvPr id="10" name="Arrow: Right 9"/>
          <p:cNvSpPr/>
          <p:nvPr/>
        </p:nvSpPr>
        <p:spPr>
          <a:xfrm rot="16939767">
            <a:off x="4610113" y="6487938"/>
            <a:ext cx="1121609" cy="308714"/>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8323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538" y="3082151"/>
            <a:ext cx="6458928" cy="3393439"/>
          </a:xfrm>
          <a:prstGeom prst="rect">
            <a:avLst/>
          </a:prstGeom>
          <a:ln>
            <a:solidFill>
              <a:schemeClr val="tx1"/>
            </a:solidFill>
          </a:ln>
        </p:spPr>
      </p:pic>
      <p:sp>
        <p:nvSpPr>
          <p:cNvPr id="5" name="TextBox 4"/>
          <p:cNvSpPr txBox="1"/>
          <p:nvPr/>
        </p:nvSpPr>
        <p:spPr>
          <a:xfrm>
            <a:off x="1760868" y="2767038"/>
            <a:ext cx="2824492"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Save timesheet</a:t>
            </a:r>
          </a:p>
        </p:txBody>
      </p:sp>
      <p:pic>
        <p:nvPicPr>
          <p:cNvPr id="8" name="Picture 7"/>
          <p:cNvPicPr>
            <a:picLocks noChangeAspect="1"/>
          </p:cNvPicPr>
          <p:nvPr/>
        </p:nvPicPr>
        <p:blipFill>
          <a:blip r:embed="rId3"/>
          <a:stretch>
            <a:fillRect/>
          </a:stretch>
        </p:blipFill>
        <p:spPr>
          <a:xfrm>
            <a:off x="8330192" y="3149549"/>
            <a:ext cx="7800000" cy="2676190"/>
          </a:xfrm>
          <a:prstGeom prst="rect">
            <a:avLst/>
          </a:prstGeom>
          <a:ln>
            <a:solidFill>
              <a:schemeClr val="tx1"/>
            </a:solidFill>
          </a:ln>
        </p:spPr>
      </p:pic>
      <p:sp>
        <p:nvSpPr>
          <p:cNvPr id="10" name="TextBox 9"/>
          <p:cNvSpPr txBox="1"/>
          <p:nvPr/>
        </p:nvSpPr>
        <p:spPr>
          <a:xfrm>
            <a:off x="10246553" y="2767038"/>
            <a:ext cx="3165931"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Submit timesheet</a:t>
            </a:r>
          </a:p>
        </p:txBody>
      </p:sp>
      <p:pic>
        <p:nvPicPr>
          <p:cNvPr id="6" name="Picture 5"/>
          <p:cNvPicPr>
            <a:picLocks noChangeAspect="1"/>
          </p:cNvPicPr>
          <p:nvPr/>
        </p:nvPicPr>
        <p:blipFill>
          <a:blip r:embed="rId4"/>
          <a:stretch>
            <a:fillRect/>
          </a:stretch>
        </p:blipFill>
        <p:spPr>
          <a:xfrm>
            <a:off x="9324756" y="5227401"/>
            <a:ext cx="5009524" cy="3038095"/>
          </a:xfrm>
          <a:prstGeom prst="rect">
            <a:avLst/>
          </a:prstGeom>
          <a:ln>
            <a:solidFill>
              <a:schemeClr val="tx1"/>
            </a:solidFill>
          </a:ln>
        </p:spPr>
      </p:pic>
      <p:sp>
        <p:nvSpPr>
          <p:cNvPr id="11"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Timesheet 	</a:t>
            </a:r>
            <a:endParaRPr lang="en-US" sz="4800" spc="-150" dirty="0">
              <a:latin typeface="Arial (Headings)"/>
              <a:ea typeface="Tahoma" pitchFamily="34" charset="0"/>
              <a:cs typeface="Tahoma" pitchFamily="34" charset="0"/>
            </a:endParaRPr>
          </a:p>
        </p:txBody>
      </p:sp>
      <p:sp>
        <p:nvSpPr>
          <p:cNvPr id="2" name="Oval 1"/>
          <p:cNvSpPr/>
          <p:nvPr/>
        </p:nvSpPr>
        <p:spPr>
          <a:xfrm>
            <a:off x="12500658" y="7511970"/>
            <a:ext cx="1979271" cy="7535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83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622" y="489084"/>
            <a:ext cx="12447351" cy="963198"/>
          </a:xfrm>
        </p:spPr>
        <p:txBody>
          <a:bodyPr/>
          <a:lstStyle/>
          <a:p>
            <a:r>
              <a:rPr lang="en-US" sz="4800" dirty="0"/>
              <a:t>Objectives</a:t>
            </a:r>
            <a:endParaRPr lang="en-US" sz="4800" dirty="0">
              <a:solidFill>
                <a:schemeClr val="tx2"/>
              </a:solidFill>
            </a:endParaRPr>
          </a:p>
        </p:txBody>
      </p:sp>
      <p:sp>
        <p:nvSpPr>
          <p:cNvPr id="6" name="Content Placeholder 5"/>
          <p:cNvSpPr>
            <a:spLocks noGrp="1"/>
          </p:cNvSpPr>
          <p:nvPr>
            <p:ph sz="quarter" idx="10"/>
          </p:nvPr>
        </p:nvSpPr>
        <p:spPr>
          <a:xfrm>
            <a:off x="2055811" y="1970246"/>
            <a:ext cx="12448164" cy="6501401"/>
          </a:xfrm>
        </p:spPr>
        <p:txBody>
          <a:bodyPr/>
          <a:lstStyle/>
          <a:p>
            <a:pPr marL="0" indent="0">
              <a:buNone/>
            </a:pPr>
            <a:r>
              <a:rPr lang="en-US" sz="3600" dirty="0"/>
              <a:t>At the end of this session you will understand:</a:t>
            </a:r>
          </a:p>
          <a:p>
            <a:pPr marL="0" indent="0">
              <a:buNone/>
            </a:pPr>
            <a:endParaRPr lang="en-US" sz="3600" dirty="0"/>
          </a:p>
          <a:p>
            <a:pPr marL="906462" lvl="1" indent="-457200">
              <a:spcAft>
                <a:spcPts val="1800"/>
              </a:spcAft>
              <a:buFont typeface="Courier New" panose="02070309020205020404" pitchFamily="49" charset="0"/>
              <a:buChar char="o"/>
            </a:pPr>
            <a:r>
              <a:rPr lang="en-US" sz="3200" dirty="0"/>
              <a:t>VMS Time &amp; Expense process flow </a:t>
            </a:r>
          </a:p>
          <a:p>
            <a:pPr marL="906462" lvl="1" indent="-457200">
              <a:spcAft>
                <a:spcPts val="1800"/>
              </a:spcAft>
              <a:buFont typeface="Courier New" panose="02070309020205020404" pitchFamily="49" charset="0"/>
              <a:buChar char="o"/>
            </a:pPr>
            <a:r>
              <a:rPr lang="en-US" sz="3200" dirty="0"/>
              <a:t>VMS Time &amp; Expense Roles and Responsibilities</a:t>
            </a:r>
          </a:p>
          <a:p>
            <a:pPr marL="906462" lvl="1" indent="-457200">
              <a:spcAft>
                <a:spcPts val="1800"/>
              </a:spcAft>
              <a:buFont typeface="Courier New" panose="02070309020205020404" pitchFamily="49" charset="0"/>
              <a:buChar char="o"/>
            </a:pPr>
            <a:r>
              <a:rPr lang="en-US" sz="3200" dirty="0"/>
              <a:t>How to process enter Time and Expense transactions in VMS</a:t>
            </a:r>
          </a:p>
          <a:p>
            <a:endParaRPr lang="en-US" sz="3600" dirty="0"/>
          </a:p>
        </p:txBody>
      </p:sp>
    </p:spTree>
    <p:extLst>
      <p:ext uri="{BB962C8B-B14F-4D97-AF65-F5344CB8AC3E}">
        <p14:creationId xmlns:p14="http://schemas.microsoft.com/office/powerpoint/2010/main" val="407554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6" name="Title 13"/>
          <p:cNvSpPr txBox="1">
            <a:spLocks/>
          </p:cNvSpPr>
          <p:nvPr/>
        </p:nvSpPr>
        <p:spPr>
          <a:xfrm>
            <a:off x="1502230" y="4925383"/>
            <a:ext cx="14140542" cy="1239174"/>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5400" dirty="0"/>
              <a:t>Time and Expenses – </a:t>
            </a:r>
            <a:br>
              <a:rPr lang="en-US" sz="5400" dirty="0"/>
            </a:br>
            <a:r>
              <a:rPr lang="en-US" sz="5400" dirty="0"/>
              <a:t>Expenses</a:t>
            </a:r>
          </a:p>
        </p:txBody>
      </p:sp>
    </p:spTree>
    <p:extLst>
      <p:ext uri="{BB962C8B-B14F-4D97-AF65-F5344CB8AC3E}">
        <p14:creationId xmlns:p14="http://schemas.microsoft.com/office/powerpoint/2010/main" val="2767140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56737" y="2583840"/>
            <a:ext cx="8687157" cy="6205111"/>
          </a:xfrm>
          <a:prstGeom prst="rect">
            <a:avLst/>
          </a:prstGeom>
          <a:ln>
            <a:solidFill>
              <a:schemeClr val="tx1"/>
            </a:solidFill>
          </a:ln>
        </p:spPr>
      </p:pic>
      <p:sp>
        <p:nvSpPr>
          <p:cNvPr id="2" name="Title 1"/>
          <p:cNvSpPr>
            <a:spLocks noGrp="1"/>
          </p:cNvSpPr>
          <p:nvPr>
            <p:ph type="title"/>
          </p:nvPr>
        </p:nvSpPr>
        <p:spPr/>
        <p:txBody>
          <a:bodyPr/>
          <a:lstStyle/>
          <a:p>
            <a:r>
              <a:rPr lang="en-US" sz="4800" dirty="0">
                <a:latin typeface="Arial (Headings)"/>
              </a:rPr>
              <a:t>Enter Time / Enter Expense  - </a:t>
            </a:r>
            <a:br>
              <a:rPr lang="en-US" sz="4800" dirty="0">
                <a:latin typeface="Arial (Headings)"/>
              </a:rPr>
            </a:br>
            <a:r>
              <a:rPr lang="en-US" sz="4800" dirty="0">
                <a:latin typeface="Arial (Headings)"/>
              </a:rPr>
              <a:t>Create/Edit Expense Voucher</a:t>
            </a:r>
            <a:endParaRPr lang="en-US" sz="4800" dirty="0"/>
          </a:p>
        </p:txBody>
      </p:sp>
      <p:sp>
        <p:nvSpPr>
          <p:cNvPr id="5" name="TextBox 4"/>
          <p:cNvSpPr txBox="1"/>
          <p:nvPr/>
        </p:nvSpPr>
        <p:spPr>
          <a:xfrm>
            <a:off x="11090257" y="5758907"/>
            <a:ext cx="4791597"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Presented with valid WOs, select ‘Create Voucher’</a:t>
            </a:r>
          </a:p>
        </p:txBody>
      </p:sp>
      <p:sp>
        <p:nvSpPr>
          <p:cNvPr id="12" name="Arrow: Right 11"/>
          <p:cNvSpPr/>
          <p:nvPr/>
        </p:nvSpPr>
        <p:spPr>
          <a:xfrm rot="10537355">
            <a:off x="9438444" y="6538177"/>
            <a:ext cx="1793415" cy="35048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11090257" y="4144795"/>
            <a:ext cx="3641365" cy="984885"/>
          </a:xfrm>
          <a:prstGeom prst="rect">
            <a:avLst/>
          </a:prstGeom>
          <a:noFill/>
          <a:ln>
            <a:solidFill>
              <a:schemeClr val="tx1"/>
            </a:solidFill>
          </a:ln>
        </p:spPr>
        <p:txBody>
          <a:bodyPr wrap="square" lIns="0" tIns="0" rIns="0" bIns="0" rtlCol="0" anchor="t">
            <a:spAutoFit/>
          </a:bodyPr>
          <a:lstStyle/>
          <a:p>
            <a:pPr algn="ctr"/>
            <a:r>
              <a:rPr lang="en-US" sz="3200" dirty="0">
                <a:solidFill>
                  <a:schemeClr val="tx1">
                    <a:lumMod val="90000"/>
                    <a:lumOff val="10000"/>
                  </a:schemeClr>
                </a:solidFill>
              </a:rPr>
              <a:t>Scroll to previously created voucher</a:t>
            </a:r>
          </a:p>
        </p:txBody>
      </p:sp>
      <p:sp>
        <p:nvSpPr>
          <p:cNvPr id="13" name="TextBox 12"/>
          <p:cNvSpPr txBox="1"/>
          <p:nvPr/>
        </p:nvSpPr>
        <p:spPr>
          <a:xfrm>
            <a:off x="12745386" y="5266464"/>
            <a:ext cx="363882" cy="492443"/>
          </a:xfrm>
          <a:prstGeom prst="rect">
            <a:avLst/>
          </a:prstGeom>
          <a:noFill/>
          <a:ln>
            <a:noFill/>
          </a:ln>
        </p:spPr>
        <p:txBody>
          <a:bodyPr wrap="none" lIns="0" tIns="0" rIns="0" bIns="0" rtlCol="0" anchor="t">
            <a:spAutoFit/>
          </a:bodyPr>
          <a:lstStyle/>
          <a:p>
            <a:pPr algn="ctr"/>
            <a:r>
              <a:rPr lang="en-US" sz="3200" dirty="0">
                <a:solidFill>
                  <a:schemeClr val="tx1">
                    <a:lumMod val="90000"/>
                    <a:lumOff val="10000"/>
                  </a:schemeClr>
                </a:solidFill>
              </a:rPr>
              <a:t>or</a:t>
            </a:r>
          </a:p>
        </p:txBody>
      </p:sp>
      <p:sp>
        <p:nvSpPr>
          <p:cNvPr id="17" name="Arrow: Right 16"/>
          <p:cNvSpPr/>
          <p:nvPr/>
        </p:nvSpPr>
        <p:spPr>
          <a:xfrm rot="10800000">
            <a:off x="6940875" y="4467828"/>
            <a:ext cx="3742558" cy="37354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20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menefee\AppData\Local\Temp\SNAGHTML1984fd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791" y="2513076"/>
            <a:ext cx="5857875" cy="6019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2056622" y="489084"/>
            <a:ext cx="12447351" cy="1828800"/>
          </a:xfrm>
        </p:spPr>
        <p:txBody>
          <a:bodyPr/>
          <a:lstStyle/>
          <a:p>
            <a:r>
              <a:rPr lang="en-US" sz="4800" dirty="0">
                <a:latin typeface="Arial (Headings)"/>
              </a:rPr>
              <a:t>Enter Time / Enter Expense  - </a:t>
            </a:r>
            <a:br>
              <a:rPr lang="en-US" sz="4800" dirty="0">
                <a:latin typeface="Arial (Headings)"/>
              </a:rPr>
            </a:br>
            <a:r>
              <a:rPr lang="en-US" sz="4800" dirty="0">
                <a:latin typeface="Arial (Headings)"/>
              </a:rPr>
              <a:t>Edit existing Expense Voucher</a:t>
            </a:r>
            <a:endParaRPr lang="en-US" sz="4800" dirty="0"/>
          </a:p>
        </p:txBody>
      </p:sp>
      <p:sp>
        <p:nvSpPr>
          <p:cNvPr id="6" name="TextBox 5"/>
          <p:cNvSpPr txBox="1"/>
          <p:nvPr/>
        </p:nvSpPr>
        <p:spPr>
          <a:xfrm>
            <a:off x="5744543" y="4645152"/>
            <a:ext cx="4738478"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Click on pencil icon to edit</a:t>
            </a:r>
          </a:p>
        </p:txBody>
      </p:sp>
      <p:sp>
        <p:nvSpPr>
          <p:cNvPr id="7" name="TextBox 6"/>
          <p:cNvSpPr txBox="1"/>
          <p:nvPr/>
        </p:nvSpPr>
        <p:spPr>
          <a:xfrm>
            <a:off x="6253062" y="5913120"/>
            <a:ext cx="5964774"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Current details appear for editing</a:t>
            </a:r>
          </a:p>
        </p:txBody>
      </p:sp>
      <p:sp>
        <p:nvSpPr>
          <p:cNvPr id="8" name="Arrow: Right 7"/>
          <p:cNvSpPr/>
          <p:nvPr/>
        </p:nvSpPr>
        <p:spPr>
          <a:xfrm rot="9786745">
            <a:off x="4342326" y="5069617"/>
            <a:ext cx="1454418" cy="3601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Arrow: Down 8"/>
          <p:cNvSpPr/>
          <p:nvPr/>
        </p:nvSpPr>
        <p:spPr>
          <a:xfrm>
            <a:off x="7254240" y="6356795"/>
            <a:ext cx="353568" cy="75114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3902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Arial (Headings)"/>
              </a:rPr>
              <a:t>Enter Time / Enter Expense  - </a:t>
            </a:r>
            <a:br>
              <a:rPr lang="en-US" sz="4800" dirty="0">
                <a:latin typeface="Arial (Headings)"/>
              </a:rPr>
            </a:br>
            <a:r>
              <a:rPr lang="en-US" sz="4800" dirty="0">
                <a:latin typeface="Arial (Headings)"/>
              </a:rPr>
              <a:t>Enter new Expense Voucher</a:t>
            </a:r>
            <a:endParaRPr lang="en-US" sz="4800" dirty="0"/>
          </a:p>
        </p:txBody>
      </p:sp>
      <p:pic>
        <p:nvPicPr>
          <p:cNvPr id="3074" name="Picture 2" descr="C:\Users\dmenefee\AppData\Local\Temp\SNAGHTML19699ca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11" y="2535747"/>
            <a:ext cx="7123082" cy="5047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6135" y="6083808"/>
            <a:ext cx="5328382" cy="492443"/>
          </a:xfrm>
          <a:prstGeom prst="rect">
            <a:avLst/>
          </a:prstGeom>
          <a:solidFill>
            <a:schemeClr val="bg1"/>
          </a:solidFill>
          <a:ln>
            <a:solidFill>
              <a:schemeClr val="tx1"/>
            </a:solidFill>
          </a:ln>
        </p:spPr>
        <p:txBody>
          <a:bodyPr wrap="none" lIns="0" tIns="0" rIns="0" bIns="0" rtlCol="0" anchor="t">
            <a:spAutoFit/>
          </a:bodyPr>
          <a:lstStyle/>
          <a:p>
            <a:pPr algn="ctr"/>
            <a:r>
              <a:rPr lang="en-US" sz="3200" dirty="0">
                <a:solidFill>
                  <a:schemeClr val="tx1">
                    <a:lumMod val="90000"/>
                    <a:lumOff val="10000"/>
                  </a:schemeClr>
                </a:solidFill>
              </a:rPr>
              <a:t>Must re-select correct Project</a:t>
            </a:r>
          </a:p>
        </p:txBody>
      </p:sp>
      <p:pic>
        <p:nvPicPr>
          <p:cNvPr id="5" name="Picture 4"/>
          <p:cNvPicPr>
            <a:picLocks noChangeAspect="1"/>
          </p:cNvPicPr>
          <p:nvPr/>
        </p:nvPicPr>
        <p:blipFill>
          <a:blip r:embed="rId3"/>
          <a:stretch>
            <a:fillRect/>
          </a:stretch>
        </p:blipFill>
        <p:spPr>
          <a:xfrm>
            <a:off x="9247911" y="6351176"/>
            <a:ext cx="6027942" cy="2171888"/>
          </a:xfrm>
          <a:prstGeom prst="rect">
            <a:avLst/>
          </a:prstGeom>
          <a:ln>
            <a:solidFill>
              <a:schemeClr val="tx1"/>
            </a:solidFill>
          </a:ln>
        </p:spPr>
      </p:pic>
      <p:sp>
        <p:nvSpPr>
          <p:cNvPr id="6" name="TextBox 5"/>
          <p:cNvSpPr txBox="1"/>
          <p:nvPr/>
        </p:nvSpPr>
        <p:spPr>
          <a:xfrm>
            <a:off x="9937634" y="8276842"/>
            <a:ext cx="5899051" cy="492443"/>
          </a:xfrm>
          <a:prstGeom prst="rect">
            <a:avLst/>
          </a:prstGeom>
          <a:solidFill>
            <a:schemeClr val="bg1"/>
          </a:solidFill>
          <a:ln>
            <a:solidFill>
              <a:schemeClr val="tx1"/>
            </a:solidFill>
          </a:ln>
        </p:spPr>
        <p:txBody>
          <a:bodyPr wrap="none" lIns="0" tIns="0" rIns="0" bIns="0" rtlCol="0" anchor="t">
            <a:spAutoFit/>
          </a:bodyPr>
          <a:lstStyle/>
          <a:p>
            <a:r>
              <a:rPr lang="en-US" sz="3200" dirty="0">
                <a:solidFill>
                  <a:schemeClr val="tx1">
                    <a:lumMod val="90000"/>
                    <a:lumOff val="10000"/>
                  </a:schemeClr>
                </a:solidFill>
              </a:rPr>
              <a:t>Then must select Expenses task</a:t>
            </a:r>
          </a:p>
        </p:txBody>
      </p:sp>
    </p:spTree>
    <p:extLst>
      <p:ext uri="{BB962C8B-B14F-4D97-AF65-F5344CB8AC3E}">
        <p14:creationId xmlns:p14="http://schemas.microsoft.com/office/powerpoint/2010/main" val="276591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Enter new Expense Voucher	</a:t>
            </a:r>
            <a:endParaRPr lang="en-US" sz="4800" spc="-150" dirty="0">
              <a:latin typeface="Arial (Headings)"/>
              <a:ea typeface="Tahoma" pitchFamily="34" charset="0"/>
              <a:cs typeface="Tahoma" pitchFamily="34" charset="0"/>
            </a:endParaRPr>
          </a:p>
        </p:txBody>
      </p:sp>
      <p:sp>
        <p:nvSpPr>
          <p:cNvPr id="7" name="TextBox 6"/>
          <p:cNvSpPr txBox="1"/>
          <p:nvPr/>
        </p:nvSpPr>
        <p:spPr>
          <a:xfrm>
            <a:off x="12044012" y="8130090"/>
            <a:ext cx="298159" cy="153888"/>
          </a:xfrm>
          <a:prstGeom prst="rect">
            <a:avLst/>
          </a:prstGeom>
          <a:solidFill>
            <a:schemeClr val="bg1"/>
          </a:solidFill>
        </p:spPr>
        <p:txBody>
          <a:bodyPr wrap="none" lIns="0" tIns="0" rIns="0" bIns="0" rtlCol="0" anchor="t">
            <a:spAutoFit/>
          </a:bodyPr>
          <a:lstStyle/>
          <a:p>
            <a:pPr algn="ctr"/>
            <a:r>
              <a:rPr lang="en-US" sz="1000" dirty="0">
                <a:solidFill>
                  <a:schemeClr val="tx1">
                    <a:lumMod val="90000"/>
                    <a:lumOff val="10000"/>
                  </a:schemeClr>
                </a:solidFill>
              </a:rPr>
              <a:t>Arnie</a:t>
            </a:r>
          </a:p>
        </p:txBody>
      </p:sp>
      <p:pic>
        <p:nvPicPr>
          <p:cNvPr id="2" name="Picture 1"/>
          <p:cNvPicPr>
            <a:picLocks noChangeAspect="1"/>
          </p:cNvPicPr>
          <p:nvPr/>
        </p:nvPicPr>
        <p:blipFill>
          <a:blip r:embed="rId3"/>
          <a:stretch>
            <a:fillRect/>
          </a:stretch>
        </p:blipFill>
        <p:spPr>
          <a:xfrm>
            <a:off x="1664895" y="2012721"/>
            <a:ext cx="11648769" cy="680209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2124528" y="6265055"/>
            <a:ext cx="2533647" cy="217442"/>
          </a:xfrm>
          <a:prstGeom prst="rect">
            <a:avLst/>
          </a:prstGeom>
        </p:spPr>
      </p:pic>
      <p:sp>
        <p:nvSpPr>
          <p:cNvPr id="12" name="TextBox 11"/>
          <p:cNvSpPr txBox="1"/>
          <p:nvPr/>
        </p:nvSpPr>
        <p:spPr>
          <a:xfrm>
            <a:off x="3514927" y="7297062"/>
            <a:ext cx="5934449" cy="801189"/>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“Amount” is in currency of WO</a:t>
            </a:r>
          </a:p>
          <a:p>
            <a:pPr algn="ctr"/>
            <a:r>
              <a:rPr lang="en-US" sz="2000" dirty="0">
                <a:solidFill>
                  <a:schemeClr val="tx1">
                    <a:lumMod val="90000"/>
                    <a:lumOff val="10000"/>
                  </a:schemeClr>
                </a:solidFill>
              </a:rPr>
              <a:t>Do any conversions prior to entry</a:t>
            </a:r>
          </a:p>
        </p:txBody>
      </p:sp>
      <p:sp>
        <p:nvSpPr>
          <p:cNvPr id="13" name="Arrow: Right 12"/>
          <p:cNvSpPr/>
          <p:nvPr/>
        </p:nvSpPr>
        <p:spPr>
          <a:xfrm rot="1671763">
            <a:off x="8910392" y="7972632"/>
            <a:ext cx="849444" cy="3078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1777316" y="4079242"/>
            <a:ext cx="3105487" cy="738664"/>
          </a:xfrm>
          <a:prstGeom prst="rect">
            <a:avLst/>
          </a:prstGeom>
          <a:noFill/>
          <a:ln>
            <a:noFill/>
          </a:ln>
        </p:spPr>
        <p:txBody>
          <a:bodyPr wrap="square" lIns="0" tIns="0" rIns="0" bIns="0" rtlCol="0" anchor="t">
            <a:spAutoFit/>
          </a:bodyPr>
          <a:lstStyle/>
          <a:p>
            <a:pPr algn="ctr"/>
            <a:r>
              <a:rPr lang="en-US" sz="2400" i="1" dirty="0">
                <a:solidFill>
                  <a:schemeClr val="bg1"/>
                </a:solidFill>
              </a:rPr>
              <a:t>Must pick an Expense task !</a:t>
            </a:r>
          </a:p>
        </p:txBody>
      </p:sp>
    </p:spTree>
    <p:extLst>
      <p:ext uri="{BB962C8B-B14F-4D97-AF65-F5344CB8AC3E}">
        <p14:creationId xmlns:p14="http://schemas.microsoft.com/office/powerpoint/2010/main" val="76585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a:t>
            </a:r>
            <a:br>
              <a:rPr lang="en-US" sz="4800" dirty="0">
                <a:latin typeface="Arial (Headings)"/>
              </a:rPr>
            </a:br>
            <a:r>
              <a:rPr lang="en-US" sz="4800" dirty="0">
                <a:latin typeface="Arial (Headings)"/>
              </a:rPr>
              <a:t>Adding Attachment	</a:t>
            </a:r>
            <a:endParaRPr lang="en-US" sz="4800" spc="-150" dirty="0">
              <a:latin typeface="Arial (Headings)"/>
              <a:ea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351393" y="2582371"/>
            <a:ext cx="9663904" cy="627125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6909789" y="2267950"/>
            <a:ext cx="5772079" cy="3243013"/>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8030854" y="4611380"/>
            <a:ext cx="5966933" cy="3345099"/>
          </a:xfrm>
          <a:prstGeom prst="rect">
            <a:avLst/>
          </a:prstGeom>
          <a:ln>
            <a:solidFill>
              <a:schemeClr val="tx1"/>
            </a:solidFill>
          </a:ln>
        </p:spPr>
      </p:pic>
      <p:pic>
        <p:nvPicPr>
          <p:cNvPr id="6" name="Picture 5"/>
          <p:cNvPicPr>
            <a:picLocks noChangeAspect="1"/>
          </p:cNvPicPr>
          <p:nvPr/>
        </p:nvPicPr>
        <p:blipFill>
          <a:blip r:embed="rId6"/>
          <a:stretch>
            <a:fillRect/>
          </a:stretch>
        </p:blipFill>
        <p:spPr>
          <a:xfrm>
            <a:off x="10714007" y="6105908"/>
            <a:ext cx="5129134" cy="2884436"/>
          </a:xfrm>
          <a:prstGeom prst="rect">
            <a:avLst/>
          </a:prstGeom>
        </p:spPr>
      </p:pic>
      <p:sp>
        <p:nvSpPr>
          <p:cNvPr id="7" name="TextBox 6"/>
          <p:cNvSpPr txBox="1"/>
          <p:nvPr/>
        </p:nvSpPr>
        <p:spPr>
          <a:xfrm>
            <a:off x="12044012" y="8130090"/>
            <a:ext cx="298159" cy="153888"/>
          </a:xfrm>
          <a:prstGeom prst="rect">
            <a:avLst/>
          </a:prstGeom>
          <a:solidFill>
            <a:schemeClr val="bg1"/>
          </a:solidFill>
        </p:spPr>
        <p:txBody>
          <a:bodyPr wrap="none" lIns="0" tIns="0" rIns="0" bIns="0" rtlCol="0" anchor="t">
            <a:spAutoFit/>
          </a:bodyPr>
          <a:lstStyle/>
          <a:p>
            <a:pPr algn="ctr"/>
            <a:r>
              <a:rPr lang="en-US" sz="1000" dirty="0">
                <a:solidFill>
                  <a:schemeClr val="tx1">
                    <a:lumMod val="90000"/>
                    <a:lumOff val="10000"/>
                  </a:schemeClr>
                </a:solidFill>
              </a:rPr>
              <a:t>Arnie</a:t>
            </a:r>
          </a:p>
        </p:txBody>
      </p:sp>
      <p:pic>
        <p:nvPicPr>
          <p:cNvPr id="8" name="Picture 7"/>
          <p:cNvPicPr>
            <a:picLocks noChangeAspect="1"/>
          </p:cNvPicPr>
          <p:nvPr/>
        </p:nvPicPr>
        <p:blipFill>
          <a:blip r:embed="rId7"/>
          <a:stretch>
            <a:fillRect/>
          </a:stretch>
        </p:blipFill>
        <p:spPr>
          <a:xfrm>
            <a:off x="775380" y="6546474"/>
            <a:ext cx="1516716" cy="144658"/>
          </a:xfrm>
          <a:prstGeom prst="rect">
            <a:avLst/>
          </a:prstGeom>
        </p:spPr>
      </p:pic>
      <p:sp>
        <p:nvSpPr>
          <p:cNvPr id="12" name="TextBox 11"/>
          <p:cNvSpPr txBox="1"/>
          <p:nvPr/>
        </p:nvSpPr>
        <p:spPr>
          <a:xfrm>
            <a:off x="1886193" y="7454320"/>
            <a:ext cx="4923262" cy="738664"/>
          </a:xfrm>
          <a:prstGeom prst="rect">
            <a:avLst/>
          </a:prstGeom>
          <a:solidFill>
            <a:schemeClr val="bg1"/>
          </a:solidFill>
          <a:ln>
            <a:solidFill>
              <a:schemeClr val="tx1"/>
            </a:solidFill>
          </a:ln>
        </p:spPr>
        <p:txBody>
          <a:bodyPr wrap="square" lIns="0" tIns="0" rIns="0" bIns="0" rtlCol="0" anchor="t">
            <a:spAutoFit/>
          </a:bodyPr>
          <a:lstStyle/>
          <a:p>
            <a:pPr algn="ctr"/>
            <a:r>
              <a:rPr lang="en-US" sz="2800" dirty="0">
                <a:solidFill>
                  <a:schemeClr val="tx1">
                    <a:lumMod val="90000"/>
                    <a:lumOff val="10000"/>
                  </a:schemeClr>
                </a:solidFill>
              </a:rPr>
              <a:t>“Amount” is in currency of WO</a:t>
            </a:r>
          </a:p>
          <a:p>
            <a:pPr algn="ctr"/>
            <a:r>
              <a:rPr lang="en-US" sz="2000" dirty="0">
                <a:solidFill>
                  <a:schemeClr val="tx1">
                    <a:lumMod val="90000"/>
                    <a:lumOff val="10000"/>
                  </a:schemeClr>
                </a:solidFill>
              </a:rPr>
              <a:t>Do any conversions prior to entry</a:t>
            </a:r>
          </a:p>
        </p:txBody>
      </p:sp>
      <p:sp>
        <p:nvSpPr>
          <p:cNvPr id="13" name="Arrow: Right 12"/>
          <p:cNvSpPr/>
          <p:nvPr/>
        </p:nvSpPr>
        <p:spPr>
          <a:xfrm rot="1671763">
            <a:off x="6362310" y="8077168"/>
            <a:ext cx="704705" cy="2838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0036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Expense Details	</a:t>
            </a:r>
            <a:endParaRPr lang="en-US" sz="4800" spc="-150" dirty="0">
              <a:latin typeface="Arial (Headings)"/>
              <a:ea typeface="Tahoma" pitchFamily="34" charset="0"/>
              <a:cs typeface="Tahoma" pitchFamily="34" charset="0"/>
            </a:endParaRPr>
          </a:p>
        </p:txBody>
      </p:sp>
      <p:pic>
        <p:nvPicPr>
          <p:cNvPr id="1028" name="Picture 4" descr="C:\Users\dmenefee\AppData\Local\Temp\SNAGHTML1f88e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800" y="2508613"/>
            <a:ext cx="10149605" cy="52695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8364" y="6007052"/>
            <a:ext cx="1104620" cy="143377"/>
          </a:xfrm>
          <a:prstGeom prst="rect">
            <a:avLst/>
          </a:prstGeom>
          <a:solidFill>
            <a:schemeClr val="bg1"/>
          </a:solidFill>
        </p:spPr>
        <p:txBody>
          <a:bodyPr wrap="square" lIns="0" tIns="0" rIns="0" bIns="0" rtlCol="0" anchor="t">
            <a:spAutoFit/>
          </a:bodyPr>
          <a:lstStyle/>
          <a:p>
            <a:r>
              <a:rPr lang="en-US" sz="700" b="1" dirty="0">
                <a:solidFill>
                  <a:schemeClr val="tx1">
                    <a:lumMod val="90000"/>
                    <a:lumOff val="10000"/>
                  </a:schemeClr>
                </a:solidFill>
              </a:rPr>
              <a:t>Arnie’s Diner – Dallas TX</a:t>
            </a:r>
          </a:p>
        </p:txBody>
      </p:sp>
      <p:sp>
        <p:nvSpPr>
          <p:cNvPr id="4" name="TextBox 3"/>
          <p:cNvSpPr txBox="1"/>
          <p:nvPr/>
        </p:nvSpPr>
        <p:spPr>
          <a:xfrm>
            <a:off x="2385293" y="4898111"/>
            <a:ext cx="6712408" cy="369332"/>
          </a:xfrm>
          <a:prstGeom prst="rect">
            <a:avLst/>
          </a:prstGeom>
          <a:solidFill>
            <a:schemeClr val="bg1"/>
          </a:solidFill>
          <a:ln>
            <a:solidFill>
              <a:schemeClr val="tx1"/>
            </a:solidFill>
          </a:ln>
        </p:spPr>
        <p:txBody>
          <a:bodyPr wrap="square" lIns="0" tIns="0" rIns="0" bIns="0" rtlCol="0" anchor="t">
            <a:spAutoFit/>
          </a:bodyPr>
          <a:lstStyle/>
          <a:p>
            <a:pPr algn="ctr"/>
            <a:r>
              <a:rPr lang="en-US" sz="2400" dirty="0">
                <a:solidFill>
                  <a:schemeClr val="tx1">
                    <a:lumMod val="90000"/>
                    <a:lumOff val="10000"/>
                  </a:schemeClr>
                </a:solidFill>
              </a:rPr>
              <a:t>“Description” = vendor + City &amp; State/Province</a:t>
            </a:r>
          </a:p>
        </p:txBody>
      </p:sp>
      <p:sp>
        <p:nvSpPr>
          <p:cNvPr id="7" name="TextBox 6"/>
          <p:cNvSpPr txBox="1"/>
          <p:nvPr/>
        </p:nvSpPr>
        <p:spPr>
          <a:xfrm>
            <a:off x="7396036" y="3469983"/>
            <a:ext cx="309308" cy="138499"/>
          </a:xfrm>
          <a:prstGeom prst="rect">
            <a:avLst/>
          </a:prstGeom>
          <a:solidFill>
            <a:schemeClr val="bg1"/>
          </a:solidFill>
        </p:spPr>
        <p:txBody>
          <a:bodyPr wrap="square" lIns="0" tIns="0" rIns="0" bIns="0" rtlCol="0" anchor="t">
            <a:spAutoFit/>
          </a:bodyPr>
          <a:lstStyle/>
          <a:p>
            <a:pPr algn="ctr"/>
            <a:r>
              <a:rPr lang="en-US" sz="900" dirty="0">
                <a:solidFill>
                  <a:srgbClr val="669900"/>
                </a:solidFill>
              </a:rPr>
              <a:t>Arnie</a:t>
            </a:r>
          </a:p>
        </p:txBody>
      </p:sp>
      <p:sp>
        <p:nvSpPr>
          <p:cNvPr id="8" name="Arrow: Right 7"/>
          <p:cNvSpPr/>
          <p:nvPr/>
        </p:nvSpPr>
        <p:spPr>
          <a:xfrm rot="7550938">
            <a:off x="3857079" y="5378477"/>
            <a:ext cx="704705" cy="24388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a:picLocks noChangeAspect="1"/>
          </p:cNvPicPr>
          <p:nvPr/>
        </p:nvPicPr>
        <p:blipFill>
          <a:blip r:embed="rId4"/>
          <a:stretch>
            <a:fillRect/>
          </a:stretch>
        </p:blipFill>
        <p:spPr>
          <a:xfrm>
            <a:off x="2144076" y="4063303"/>
            <a:ext cx="1760158" cy="142920"/>
          </a:xfrm>
          <a:prstGeom prst="rect">
            <a:avLst/>
          </a:prstGeom>
        </p:spPr>
      </p:pic>
    </p:spTree>
    <p:extLst>
      <p:ext uri="{BB962C8B-B14F-4D97-AF65-F5344CB8AC3E}">
        <p14:creationId xmlns:p14="http://schemas.microsoft.com/office/powerpoint/2010/main" val="283179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a:t>
            </a:r>
            <a:br>
              <a:rPr lang="en-US" sz="4800" dirty="0">
                <a:latin typeface="Arial (Headings)"/>
              </a:rPr>
            </a:br>
            <a:r>
              <a:rPr lang="en-US" sz="4800" dirty="0">
                <a:latin typeface="Arial (Headings)"/>
              </a:rPr>
              <a:t>Expense Details	</a:t>
            </a:r>
            <a:endParaRPr lang="en-US" sz="4800" spc="-150" dirty="0">
              <a:latin typeface="Arial (Headings)"/>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1053909" y="2433685"/>
            <a:ext cx="10016427" cy="6313499"/>
          </a:xfrm>
          <a:prstGeom prst="rect">
            <a:avLst/>
          </a:prstGeom>
          <a:ln>
            <a:solidFill>
              <a:schemeClr val="tx1"/>
            </a:solidFill>
          </a:ln>
        </p:spPr>
      </p:pic>
      <p:sp>
        <p:nvSpPr>
          <p:cNvPr id="4" name="TextBox 3"/>
          <p:cNvSpPr txBox="1"/>
          <p:nvPr/>
        </p:nvSpPr>
        <p:spPr>
          <a:xfrm>
            <a:off x="2570980" y="6187439"/>
            <a:ext cx="1236700" cy="123111"/>
          </a:xfrm>
          <a:prstGeom prst="rect">
            <a:avLst/>
          </a:prstGeom>
          <a:solidFill>
            <a:schemeClr val="bg1"/>
          </a:solidFill>
        </p:spPr>
        <p:txBody>
          <a:bodyPr wrap="square" lIns="0" tIns="0" rIns="0" bIns="0" rtlCol="0" anchor="t">
            <a:spAutoFit/>
          </a:bodyPr>
          <a:lstStyle/>
          <a:p>
            <a:r>
              <a:rPr lang="en-US" sz="800" b="1" dirty="0">
                <a:solidFill>
                  <a:schemeClr val="tx1">
                    <a:lumMod val="90000"/>
                    <a:lumOff val="10000"/>
                  </a:schemeClr>
                </a:solidFill>
              </a:rPr>
              <a:t>Arnie’s Diner – Dallas TX</a:t>
            </a:r>
          </a:p>
        </p:txBody>
      </p:sp>
      <p:pic>
        <p:nvPicPr>
          <p:cNvPr id="6" name="Picture 5"/>
          <p:cNvPicPr>
            <a:picLocks noChangeAspect="1"/>
          </p:cNvPicPr>
          <p:nvPr/>
        </p:nvPicPr>
        <p:blipFill>
          <a:blip r:embed="rId3"/>
          <a:stretch>
            <a:fillRect/>
          </a:stretch>
        </p:blipFill>
        <p:spPr>
          <a:xfrm>
            <a:off x="1789348" y="4033926"/>
            <a:ext cx="1551260" cy="147952"/>
          </a:xfrm>
          <a:prstGeom prst="rect">
            <a:avLst/>
          </a:prstGeom>
        </p:spPr>
      </p:pic>
      <p:sp>
        <p:nvSpPr>
          <p:cNvPr id="7" name="TextBox 6"/>
          <p:cNvSpPr txBox="1"/>
          <p:nvPr/>
        </p:nvSpPr>
        <p:spPr>
          <a:xfrm>
            <a:off x="11361107" y="3060192"/>
            <a:ext cx="4459266" cy="4739759"/>
          </a:xfrm>
          <a:prstGeom prst="rect">
            <a:avLst/>
          </a:prstGeom>
          <a:noFill/>
        </p:spPr>
        <p:txBody>
          <a:bodyPr wrap="square" lIns="0" tIns="0" rIns="0" bIns="0" rtlCol="0" anchor="t">
            <a:spAutoFit/>
          </a:bodyPr>
          <a:lstStyle/>
          <a:p>
            <a:r>
              <a:rPr lang="en-US" sz="2400" dirty="0">
                <a:solidFill>
                  <a:schemeClr val="tx1">
                    <a:lumMod val="90000"/>
                    <a:lumOff val="10000"/>
                  </a:schemeClr>
                </a:solidFill>
              </a:rPr>
              <a:t>Depending on the Expense Type different detail fields will appear</a:t>
            </a:r>
          </a:p>
          <a:p>
            <a:endParaRPr lang="en-US" sz="2400" dirty="0">
              <a:solidFill>
                <a:schemeClr val="tx1">
                  <a:lumMod val="90000"/>
                  <a:lumOff val="10000"/>
                </a:schemeClr>
              </a:solidFill>
            </a:endParaRPr>
          </a:p>
          <a:p>
            <a:pPr marL="457200" indent="-457200">
              <a:spcAft>
                <a:spcPts val="1200"/>
              </a:spcAft>
              <a:buFontTx/>
              <a:buChar char="-"/>
            </a:pPr>
            <a:r>
              <a:rPr lang="en-US" sz="2400" dirty="0">
                <a:solidFill>
                  <a:schemeClr val="tx1">
                    <a:lumMod val="90000"/>
                    <a:lumOff val="10000"/>
                  </a:schemeClr>
                </a:solidFill>
              </a:rPr>
              <a:t>Always put provider name and location in ‘Description’</a:t>
            </a:r>
          </a:p>
          <a:p>
            <a:pPr marL="457200" indent="-457200">
              <a:spcAft>
                <a:spcPts val="1200"/>
              </a:spcAft>
              <a:buFontTx/>
              <a:buChar char="-"/>
            </a:pPr>
            <a:r>
              <a:rPr lang="en-US" sz="2400" dirty="0">
                <a:solidFill>
                  <a:schemeClr val="tx1">
                    <a:lumMod val="90000"/>
                    <a:lumOff val="10000"/>
                  </a:schemeClr>
                </a:solidFill>
              </a:rPr>
              <a:t>If “Car Mileage” type, you must include “Total Miles”</a:t>
            </a:r>
          </a:p>
          <a:p>
            <a:pPr marL="457200" indent="-457200">
              <a:buFontTx/>
              <a:buChar char="-"/>
            </a:pPr>
            <a:r>
              <a:rPr lang="en-US" sz="2400" dirty="0">
                <a:solidFill>
                  <a:schemeClr val="tx1">
                    <a:lumMod val="90000"/>
                    <a:lumOff val="10000"/>
                  </a:schemeClr>
                </a:solidFill>
              </a:rPr>
              <a:t>If hotel, enter room rate and room tax </a:t>
            </a:r>
            <a:r>
              <a:rPr lang="en-US" sz="2400" u="sng" dirty="0">
                <a:solidFill>
                  <a:schemeClr val="tx1">
                    <a:lumMod val="90000"/>
                    <a:lumOff val="10000"/>
                  </a:schemeClr>
                </a:solidFill>
              </a:rPr>
              <a:t>for one day</a:t>
            </a:r>
            <a:r>
              <a:rPr lang="en-US" sz="2400" dirty="0">
                <a:solidFill>
                  <a:schemeClr val="tx1">
                    <a:lumMod val="90000"/>
                    <a:lumOff val="10000"/>
                  </a:schemeClr>
                </a:solidFill>
              </a:rPr>
              <a:t>, enter ‘1’ in ‘Nights’ field</a:t>
            </a:r>
          </a:p>
          <a:p>
            <a:pPr lvl="1"/>
            <a:r>
              <a:rPr lang="en-US" sz="2400" dirty="0">
                <a:solidFill>
                  <a:schemeClr val="tx1">
                    <a:lumMod val="90000"/>
                    <a:lumOff val="10000"/>
                  </a:schemeClr>
                </a:solidFill>
              </a:rPr>
              <a:t>Each night is additional entry</a:t>
            </a:r>
          </a:p>
        </p:txBody>
      </p:sp>
      <p:pic>
        <p:nvPicPr>
          <p:cNvPr id="8" name="Picture 7"/>
          <p:cNvPicPr>
            <a:picLocks noChangeAspect="1"/>
          </p:cNvPicPr>
          <p:nvPr/>
        </p:nvPicPr>
        <p:blipFill>
          <a:blip r:embed="rId4"/>
          <a:stretch>
            <a:fillRect/>
          </a:stretch>
        </p:blipFill>
        <p:spPr>
          <a:xfrm>
            <a:off x="6493841" y="3328147"/>
            <a:ext cx="1113968" cy="258600"/>
          </a:xfrm>
          <a:prstGeom prst="rect">
            <a:avLst/>
          </a:prstGeom>
        </p:spPr>
      </p:pic>
    </p:spTree>
    <p:extLst>
      <p:ext uri="{BB962C8B-B14F-4D97-AF65-F5344CB8AC3E}">
        <p14:creationId xmlns:p14="http://schemas.microsoft.com/office/powerpoint/2010/main" val="975377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2"/>
          <a:stretch>
            <a:fillRect/>
          </a:stretch>
        </p:blipFill>
        <p:spPr>
          <a:xfrm>
            <a:off x="601747" y="2351706"/>
            <a:ext cx="11354464" cy="5700595"/>
          </a:xfrm>
          <a:prstGeom prst="rect">
            <a:avLst/>
          </a:prstGeom>
          <a:ln>
            <a:solidFill>
              <a:schemeClr val="tx1"/>
            </a:solidFill>
          </a:ln>
        </p:spPr>
      </p:pic>
      <p:sp>
        <p:nvSpPr>
          <p:cNvPr id="4" name="TextBox 3"/>
          <p:cNvSpPr txBox="1"/>
          <p:nvPr/>
        </p:nvSpPr>
        <p:spPr>
          <a:xfrm>
            <a:off x="1902740" y="5867399"/>
            <a:ext cx="1236700" cy="123111"/>
          </a:xfrm>
          <a:prstGeom prst="rect">
            <a:avLst/>
          </a:prstGeom>
          <a:solidFill>
            <a:schemeClr val="bg1"/>
          </a:solidFill>
        </p:spPr>
        <p:txBody>
          <a:bodyPr wrap="square" lIns="0" tIns="0" rIns="0" bIns="0" rtlCol="0" anchor="t">
            <a:spAutoFit/>
          </a:bodyPr>
          <a:lstStyle/>
          <a:p>
            <a:r>
              <a:rPr lang="en-US" sz="800" b="1" dirty="0">
                <a:solidFill>
                  <a:schemeClr val="tx1">
                    <a:lumMod val="90000"/>
                    <a:lumOff val="10000"/>
                  </a:schemeClr>
                </a:solidFill>
              </a:rPr>
              <a:t>Arnie’s Diner – Dallas TX</a:t>
            </a:r>
          </a:p>
        </p:txBody>
      </p:sp>
      <p:pic>
        <p:nvPicPr>
          <p:cNvPr id="6" name="Picture 5"/>
          <p:cNvPicPr>
            <a:picLocks noChangeAspect="1"/>
          </p:cNvPicPr>
          <p:nvPr/>
        </p:nvPicPr>
        <p:blipFill>
          <a:blip r:embed="rId3"/>
          <a:stretch>
            <a:fillRect/>
          </a:stretch>
        </p:blipFill>
        <p:spPr>
          <a:xfrm>
            <a:off x="1037508" y="3705371"/>
            <a:ext cx="2101932" cy="200473"/>
          </a:xfrm>
          <a:prstGeom prst="rect">
            <a:avLst/>
          </a:prstGeom>
        </p:spPr>
      </p:pic>
      <p:pic>
        <p:nvPicPr>
          <p:cNvPr id="7" name="Picture 6"/>
          <p:cNvPicPr>
            <a:picLocks noChangeAspect="1"/>
          </p:cNvPicPr>
          <p:nvPr/>
        </p:nvPicPr>
        <p:blipFill>
          <a:blip r:embed="rId4"/>
          <a:stretch>
            <a:fillRect/>
          </a:stretch>
        </p:blipFill>
        <p:spPr>
          <a:xfrm>
            <a:off x="6397475" y="3027413"/>
            <a:ext cx="1137182" cy="263989"/>
          </a:xfrm>
          <a:prstGeom prst="rect">
            <a:avLst/>
          </a:prstGeom>
        </p:spPr>
      </p:pic>
    </p:spTree>
    <p:extLst>
      <p:ext uri="{BB962C8B-B14F-4D97-AF65-F5344CB8AC3E}">
        <p14:creationId xmlns:p14="http://schemas.microsoft.com/office/powerpoint/2010/main" val="77937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50436" y="489084"/>
            <a:ext cx="12447351" cy="1415916"/>
          </a:xfrm>
        </p:spPr>
        <p:txBody>
          <a:bodyPr>
            <a:normAutofit/>
          </a:bodyPr>
          <a:lstStyle/>
          <a:p>
            <a:r>
              <a:rPr lang="en-US" sz="4800" dirty="0">
                <a:latin typeface="Arial (Headings)"/>
              </a:rPr>
              <a:t>Enter Time / Enter Expense - Expenses	</a:t>
            </a:r>
            <a:endParaRPr lang="en-US" sz="4800" spc="-150" dirty="0">
              <a:latin typeface="Arial (Headings)"/>
              <a:ea typeface="Tahoma" pitchFamily="34" charset="0"/>
              <a:cs typeface="Tahoma" pitchFamily="34" charset="0"/>
            </a:endParaRPr>
          </a:p>
        </p:txBody>
      </p:sp>
      <p:pic>
        <p:nvPicPr>
          <p:cNvPr id="3" name="Picture 2"/>
          <p:cNvPicPr>
            <a:picLocks noChangeAspect="1"/>
          </p:cNvPicPr>
          <p:nvPr/>
        </p:nvPicPr>
        <p:blipFill>
          <a:blip r:embed="rId2"/>
          <a:stretch>
            <a:fillRect/>
          </a:stretch>
        </p:blipFill>
        <p:spPr>
          <a:xfrm>
            <a:off x="308232" y="2316985"/>
            <a:ext cx="11026877" cy="652981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9463680" y="3150130"/>
            <a:ext cx="5252984" cy="3167830"/>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2310866" y="6074103"/>
            <a:ext cx="1333616" cy="198137"/>
          </a:xfrm>
          <a:prstGeom prst="rect">
            <a:avLst/>
          </a:prstGeom>
        </p:spPr>
      </p:pic>
      <p:sp>
        <p:nvSpPr>
          <p:cNvPr id="7" name="TextBox 6"/>
          <p:cNvSpPr txBox="1"/>
          <p:nvPr/>
        </p:nvSpPr>
        <p:spPr>
          <a:xfrm>
            <a:off x="2344700" y="6088379"/>
            <a:ext cx="1495780" cy="153888"/>
          </a:xfrm>
          <a:prstGeom prst="rect">
            <a:avLst/>
          </a:prstGeom>
          <a:noFill/>
        </p:spPr>
        <p:txBody>
          <a:bodyPr wrap="square" lIns="0" tIns="0" rIns="0" bIns="0" rtlCol="0" anchor="t">
            <a:spAutoFit/>
          </a:bodyPr>
          <a:lstStyle/>
          <a:p>
            <a:r>
              <a:rPr lang="en-US" sz="1000" b="1" dirty="0">
                <a:solidFill>
                  <a:schemeClr val="tx1">
                    <a:lumMod val="90000"/>
                    <a:lumOff val="10000"/>
                  </a:schemeClr>
                </a:solidFill>
              </a:rPr>
              <a:t>Arnie’s Diner – Dallas TX</a:t>
            </a:r>
          </a:p>
        </p:txBody>
      </p:sp>
      <p:pic>
        <p:nvPicPr>
          <p:cNvPr id="9" name="Picture 8"/>
          <p:cNvPicPr>
            <a:picLocks noChangeAspect="1"/>
          </p:cNvPicPr>
          <p:nvPr/>
        </p:nvPicPr>
        <p:blipFill>
          <a:blip r:embed="rId5"/>
          <a:stretch>
            <a:fillRect/>
          </a:stretch>
        </p:blipFill>
        <p:spPr>
          <a:xfrm>
            <a:off x="1088308" y="5192211"/>
            <a:ext cx="2101932" cy="200473"/>
          </a:xfrm>
          <a:prstGeom prst="rect">
            <a:avLst/>
          </a:prstGeom>
        </p:spPr>
      </p:pic>
      <p:pic>
        <p:nvPicPr>
          <p:cNvPr id="6" name="Picture 5"/>
          <p:cNvPicPr>
            <a:picLocks noChangeAspect="1"/>
          </p:cNvPicPr>
          <p:nvPr/>
        </p:nvPicPr>
        <p:blipFill>
          <a:blip r:embed="rId6"/>
          <a:stretch>
            <a:fillRect/>
          </a:stretch>
        </p:blipFill>
        <p:spPr>
          <a:xfrm>
            <a:off x="6220691" y="4561225"/>
            <a:ext cx="1106702" cy="256913"/>
          </a:xfrm>
          <a:prstGeom prst="rect">
            <a:avLst/>
          </a:prstGeom>
        </p:spPr>
      </p:pic>
    </p:spTree>
    <p:extLst>
      <p:ext uri="{BB962C8B-B14F-4D97-AF65-F5344CB8AC3E}">
        <p14:creationId xmlns:p14="http://schemas.microsoft.com/office/powerpoint/2010/main" val="1235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 Vendor Management System</a:t>
            </a:r>
            <a:br>
              <a:rPr lang="en-US" dirty="0"/>
            </a:br>
            <a:r>
              <a:rPr lang="en-US" dirty="0"/>
              <a:t>Supplier and Worker Training</a:t>
            </a:r>
          </a:p>
        </p:txBody>
      </p:sp>
      <p:sp>
        <p:nvSpPr>
          <p:cNvPr id="5" name="Content Placeholder 4"/>
          <p:cNvSpPr>
            <a:spLocks noGrp="1"/>
          </p:cNvSpPr>
          <p:nvPr>
            <p:ph sz="quarter" idx="10"/>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sz="2800" dirty="0"/>
              <a:t>‘Supplier’ training is full Supplier IVMS functionality, and includes Time &amp; Expense entry</a:t>
            </a:r>
          </a:p>
          <a:p>
            <a:r>
              <a:rPr lang="en-US" sz="2800" dirty="0"/>
              <a:t>‘Worker’ training is for billing consultants; resources whose only interaction with IVMS will be to enter T&amp;E</a:t>
            </a:r>
          </a:p>
          <a:p>
            <a:r>
              <a:rPr lang="en-US" sz="2800" dirty="0"/>
              <a:t>If a person attends Supplier training they will not need to also attend Worker training </a:t>
            </a:r>
          </a:p>
        </p:txBody>
      </p:sp>
      <p:graphicFrame>
        <p:nvGraphicFramePr>
          <p:cNvPr id="6" name="Table 5"/>
          <p:cNvGraphicFramePr>
            <a:graphicFrameLocks noGrp="1"/>
          </p:cNvGraphicFramePr>
          <p:nvPr>
            <p:extLst>
              <p:ext uri="{D42A27DB-BD31-4B8C-83A1-F6EECF244321}">
                <p14:modId xmlns:p14="http://schemas.microsoft.com/office/powerpoint/2010/main" val="3889394929"/>
              </p:ext>
            </p:extLst>
          </p:nvPr>
        </p:nvGraphicFramePr>
        <p:xfrm>
          <a:off x="3114589" y="2405175"/>
          <a:ext cx="9599925" cy="3139283"/>
        </p:xfrm>
        <a:graphic>
          <a:graphicData uri="http://schemas.openxmlformats.org/drawingml/2006/table">
            <a:tbl>
              <a:tblPr firstRow="1" firstCol="1" bandRow="1">
                <a:tableStyleId>{5C22544A-7EE6-4342-B048-85BDC9FD1C3A}</a:tableStyleId>
              </a:tblPr>
              <a:tblGrid>
                <a:gridCol w="4654835">
                  <a:extLst>
                    <a:ext uri="{9D8B030D-6E8A-4147-A177-3AD203B41FA5}">
                      <a16:colId xmlns:a16="http://schemas.microsoft.com/office/drawing/2014/main" val="3805489546"/>
                    </a:ext>
                  </a:extLst>
                </a:gridCol>
                <a:gridCol w="4945090">
                  <a:extLst>
                    <a:ext uri="{9D8B030D-6E8A-4147-A177-3AD203B41FA5}">
                      <a16:colId xmlns:a16="http://schemas.microsoft.com/office/drawing/2014/main" val="131534820"/>
                    </a:ext>
                  </a:extLst>
                </a:gridCol>
              </a:tblGrid>
              <a:tr h="448469">
                <a:tc>
                  <a:txBody>
                    <a:bodyPr/>
                    <a:lstStyle/>
                    <a:p>
                      <a:pPr marL="0" marR="0" algn="ctr">
                        <a:spcBef>
                          <a:spcPts val="0"/>
                        </a:spcBef>
                        <a:spcAft>
                          <a:spcPts val="0"/>
                        </a:spcAft>
                      </a:pPr>
                      <a:r>
                        <a:rPr lang="en-US" sz="2400" b="1" dirty="0">
                          <a:effectLst/>
                        </a:rPr>
                        <a:t>Supplier Training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b="1" dirty="0">
                          <a:effectLst/>
                        </a:rPr>
                        <a:t>Worker Training</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52869842"/>
                  </a:ext>
                </a:extLst>
              </a:tr>
              <a:tr h="448469">
                <a:tc>
                  <a:txBody>
                    <a:bodyPr/>
                    <a:lstStyle/>
                    <a:p>
                      <a:pPr marL="0" marR="0" algn="ctr">
                        <a:spcBef>
                          <a:spcPts val="0"/>
                        </a:spcBef>
                        <a:spcAft>
                          <a:spcPts val="0"/>
                        </a:spcAft>
                      </a:pPr>
                      <a:r>
                        <a:rPr lang="en-US" sz="2000" b="1" u="sng" dirty="0">
                          <a:solidFill>
                            <a:schemeClr val="tx1">
                              <a:lumMod val="50000"/>
                              <a:lumOff val="50000"/>
                            </a:schemeClr>
                          </a:solidFill>
                          <a:effectLst/>
                        </a:rPr>
                        <a:t>Monday Oct 23, 2:00 PM</a:t>
                      </a: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5876497"/>
                  </a:ext>
                </a:extLst>
              </a:tr>
              <a:tr h="448469">
                <a:tc>
                  <a:txBody>
                    <a:bodyPr/>
                    <a:lstStyle/>
                    <a:p>
                      <a:pPr marL="0" marR="0" algn="ctr">
                        <a:spcBef>
                          <a:spcPts val="0"/>
                        </a:spcBef>
                        <a:spcAft>
                          <a:spcPts val="0"/>
                        </a:spcAft>
                      </a:pP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u="sng" dirty="0">
                          <a:solidFill>
                            <a:schemeClr val="tx1">
                              <a:lumMod val="50000"/>
                              <a:lumOff val="50000"/>
                            </a:schemeClr>
                          </a:solidFill>
                          <a:effectLst/>
                        </a:rPr>
                        <a:t>Tuesday Oct 24, 10:00 AM</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29456987"/>
                  </a:ext>
                </a:extLst>
              </a:tr>
              <a:tr h="448469">
                <a:tc>
                  <a:txBody>
                    <a:bodyPr/>
                    <a:lstStyle/>
                    <a:p>
                      <a:pPr marL="0" marR="0" algn="ctr">
                        <a:spcBef>
                          <a:spcPts val="0"/>
                        </a:spcBef>
                        <a:spcAft>
                          <a:spcPts val="0"/>
                        </a:spcAft>
                      </a:pPr>
                      <a:r>
                        <a:rPr lang="en-US" sz="2000" b="1" u="sng" dirty="0">
                          <a:solidFill>
                            <a:schemeClr val="tx1">
                              <a:lumMod val="50000"/>
                              <a:lumOff val="50000"/>
                            </a:schemeClr>
                          </a:solidFill>
                          <a:effectLst/>
                        </a:rPr>
                        <a:t>Wednesday Oct 25, 10:00 AM</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3505298"/>
                  </a:ext>
                </a:extLst>
              </a:tr>
              <a:tr h="448469">
                <a:tc>
                  <a:txBody>
                    <a:bodyPr/>
                    <a:lstStyle/>
                    <a:p>
                      <a:pPr marL="0" marR="0" algn="ctr">
                        <a:spcBef>
                          <a:spcPts val="0"/>
                        </a:spcBef>
                        <a:spcAft>
                          <a:spcPts val="0"/>
                        </a:spcAft>
                      </a:pPr>
                      <a:r>
                        <a:rPr lang="en-US" sz="2000" b="1" u="sng" dirty="0">
                          <a:solidFill>
                            <a:schemeClr val="tx1">
                              <a:lumMod val="50000"/>
                              <a:lumOff val="50000"/>
                            </a:schemeClr>
                          </a:solidFill>
                          <a:effectLst/>
                        </a:rPr>
                        <a:t>Wednesday Oct 25, 6:00 PM</a:t>
                      </a:r>
                      <a:r>
                        <a:rPr lang="en-US" sz="2000" b="1" dirty="0">
                          <a:solidFill>
                            <a:schemeClr val="tx1">
                              <a:lumMod val="50000"/>
                              <a:lumOff val="50000"/>
                            </a:schemeClr>
                          </a:solidFill>
                          <a:effectLst/>
                        </a:rPr>
                        <a:t> </a:t>
                      </a:r>
                      <a:endParaRPr lang="en-US" sz="2000" b="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022537109"/>
                  </a:ext>
                </a:extLst>
              </a:tr>
              <a:tr h="448469">
                <a:tc>
                  <a:txBody>
                    <a:bodyPr/>
                    <a:lstStyle/>
                    <a:p>
                      <a:pPr marL="0" marR="0" algn="ctr">
                        <a:spcBef>
                          <a:spcPts val="0"/>
                        </a:spcBef>
                        <a:spcAft>
                          <a:spcPts val="0"/>
                        </a:spcAft>
                      </a:pPr>
                      <a:r>
                        <a:rPr lang="en-US" sz="2000" b="1" dirty="0">
                          <a:solidFill>
                            <a:schemeClr val="bg2">
                              <a:lumMod val="50000"/>
                            </a:schemeClr>
                          </a:solidFill>
                          <a:effectLst/>
                        </a:rPr>
                        <a:t> </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000" b="1" u="sng" dirty="0">
                          <a:solidFill>
                            <a:schemeClr val="bg2">
                              <a:lumMod val="50000"/>
                            </a:schemeClr>
                          </a:solidFill>
                          <a:effectLst/>
                        </a:rPr>
                        <a:t>Thursday Oct 26, 7:00 AM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55804011"/>
                  </a:ext>
                </a:extLst>
              </a:tr>
              <a:tr h="448469">
                <a:tc>
                  <a:txBody>
                    <a:bodyPr/>
                    <a:lstStyle/>
                    <a:p>
                      <a:pPr marL="0" marR="0" algn="ctr">
                        <a:spcBef>
                          <a:spcPts val="0"/>
                        </a:spcBef>
                        <a:spcAft>
                          <a:spcPts val="0"/>
                        </a:spcAft>
                      </a:pPr>
                      <a:r>
                        <a:rPr lang="en-US" sz="2000" b="1" u="sng" dirty="0">
                          <a:solidFill>
                            <a:schemeClr val="bg2">
                              <a:lumMod val="50000"/>
                            </a:schemeClr>
                          </a:solidFill>
                          <a:effectLst/>
                        </a:rPr>
                        <a:t>Friday Oct 27 7:00 AM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2000" b="1" u="sng" dirty="0">
                          <a:solidFill>
                            <a:schemeClr val="bg2">
                              <a:lumMod val="50000"/>
                            </a:schemeClr>
                          </a:solidFill>
                          <a:effectLst/>
                        </a:rPr>
                        <a:t>Friday Oct 27, 3:00 PM</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950944099"/>
                  </a:ext>
                </a:extLst>
              </a:tr>
            </a:tbl>
          </a:graphicData>
        </a:graphic>
      </p:graphicFrame>
    </p:spTree>
    <p:extLst>
      <p:ext uri="{BB962C8B-B14F-4D97-AF65-F5344CB8AC3E}">
        <p14:creationId xmlns:p14="http://schemas.microsoft.com/office/powerpoint/2010/main" val="427677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_handshake_small.png"/>
          <p:cNvPicPr>
            <a:picLocks noChangeAspect="1"/>
          </p:cNvPicPr>
          <p:nvPr/>
        </p:nvPicPr>
        <p:blipFill>
          <a:blip r:embed="rId3"/>
          <a:stretch>
            <a:fillRect/>
          </a:stretch>
        </p:blipFill>
        <p:spPr>
          <a:xfrm>
            <a:off x="6953152" y="5590695"/>
            <a:ext cx="4075375" cy="3276600"/>
          </a:xfrm>
          <a:prstGeom prst="rect">
            <a:avLst/>
          </a:prstGeom>
        </p:spPr>
      </p:pic>
      <p:sp>
        <p:nvSpPr>
          <p:cNvPr id="2" name="Text Placeholder 1"/>
          <p:cNvSpPr>
            <a:spLocks noGrp="1"/>
          </p:cNvSpPr>
          <p:nvPr>
            <p:ph type="body" sz="quarter" idx="10"/>
          </p:nvPr>
        </p:nvSpPr>
        <p:spPr>
          <a:xfrm>
            <a:off x="541465" y="1642965"/>
            <a:ext cx="9950071" cy="5257801"/>
          </a:xfrm>
        </p:spPr>
        <p:txBody>
          <a:bodyPr/>
          <a:lstStyle/>
          <a:p>
            <a:pPr marL="455612" lvl="1" indent="0">
              <a:buNone/>
            </a:pPr>
            <a:endParaRPr lang="en-US" sz="3600" dirty="0">
              <a:solidFill>
                <a:srgbClr val="003352"/>
              </a:solidFill>
            </a:endParaRPr>
          </a:p>
          <a:p>
            <a:pPr marL="455612" lvl="1" indent="0">
              <a:buNone/>
            </a:pPr>
            <a:endParaRPr lang="en-US" sz="3600" dirty="0">
              <a:solidFill>
                <a:srgbClr val="003352"/>
              </a:solidFill>
            </a:endParaRPr>
          </a:p>
          <a:p>
            <a:pPr marL="455612" lvl="1" indent="0">
              <a:buNone/>
            </a:pPr>
            <a:endParaRPr lang="en-US" sz="3600" dirty="0">
              <a:solidFill>
                <a:srgbClr val="003352"/>
              </a:solidFill>
            </a:endParaRPr>
          </a:p>
          <a:p>
            <a:pPr marL="455612" lvl="1" indent="0">
              <a:buNone/>
            </a:pPr>
            <a:r>
              <a:rPr lang="en-US" sz="3600" dirty="0">
                <a:solidFill>
                  <a:srgbClr val="003352"/>
                </a:solidFill>
              </a:rPr>
              <a:t>Dale Menefee – </a:t>
            </a:r>
            <a:r>
              <a:rPr lang="en-US" sz="3600" dirty="0">
                <a:solidFill>
                  <a:schemeClr val="tx1"/>
                </a:solidFill>
              </a:rPr>
              <a:t>Sr. Delivery Partner Manager</a:t>
            </a:r>
          </a:p>
          <a:p>
            <a:pPr marL="1016000" lvl="2" indent="0">
              <a:buNone/>
            </a:pPr>
            <a:r>
              <a:rPr lang="en-US" sz="2800" dirty="0">
                <a:solidFill>
                  <a:srgbClr val="003352"/>
                </a:solidFill>
                <a:hlinkClick r:id="rId4"/>
              </a:rPr>
              <a:t>Dale.Menefee@Infor.com</a:t>
            </a:r>
            <a:r>
              <a:rPr lang="en-US" sz="2800" dirty="0">
                <a:solidFill>
                  <a:srgbClr val="003352"/>
                </a:solidFill>
              </a:rPr>
              <a:t>   440-724-4780</a:t>
            </a:r>
            <a:endParaRPr lang="en-US" sz="4400" dirty="0"/>
          </a:p>
          <a:p>
            <a:pPr marL="1016000" lvl="2" indent="0">
              <a:buNone/>
            </a:pPr>
            <a:endParaRPr lang="en-US" sz="2800" dirty="0">
              <a:solidFill>
                <a:srgbClr val="FF0000"/>
              </a:solidFill>
            </a:endParaRPr>
          </a:p>
          <a:p>
            <a:endParaRPr lang="en-US" dirty="0"/>
          </a:p>
        </p:txBody>
      </p:sp>
    </p:spTree>
    <p:extLst>
      <p:ext uri="{BB962C8B-B14F-4D97-AF65-F5344CB8AC3E}">
        <p14:creationId xmlns:p14="http://schemas.microsoft.com/office/powerpoint/2010/main" val="290219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9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VMS Project Timeline</a:t>
            </a:r>
          </a:p>
        </p:txBody>
      </p:sp>
      <p:graphicFrame>
        <p:nvGraphicFramePr>
          <p:cNvPr id="7" name="Table 6"/>
          <p:cNvGraphicFramePr>
            <a:graphicFrameLocks noGrp="1"/>
          </p:cNvGraphicFramePr>
          <p:nvPr>
            <p:extLst>
              <p:ext uri="{D42A27DB-BD31-4B8C-83A1-F6EECF244321}">
                <p14:modId xmlns:p14="http://schemas.microsoft.com/office/powerpoint/2010/main" val="1803098104"/>
              </p:ext>
            </p:extLst>
          </p:nvPr>
        </p:nvGraphicFramePr>
        <p:xfrm>
          <a:off x="1259174" y="2391538"/>
          <a:ext cx="13623475" cy="6314129"/>
        </p:xfrm>
        <a:graphic>
          <a:graphicData uri="http://schemas.openxmlformats.org/drawingml/2006/table">
            <a:tbl>
              <a:tblPr firstRow="1" bandRow="1">
                <a:tableStyleId>{5C22544A-7EE6-4342-B048-85BDC9FD1C3A}</a:tableStyleId>
              </a:tblPr>
              <a:tblGrid>
                <a:gridCol w="7307310">
                  <a:extLst>
                    <a:ext uri="{9D8B030D-6E8A-4147-A177-3AD203B41FA5}">
                      <a16:colId xmlns:a16="http://schemas.microsoft.com/office/drawing/2014/main" val="20000"/>
                    </a:ext>
                  </a:extLst>
                </a:gridCol>
                <a:gridCol w="6316165">
                  <a:extLst>
                    <a:ext uri="{9D8B030D-6E8A-4147-A177-3AD203B41FA5}">
                      <a16:colId xmlns:a16="http://schemas.microsoft.com/office/drawing/2014/main" val="20001"/>
                    </a:ext>
                  </a:extLst>
                </a:gridCol>
              </a:tblGrid>
              <a:tr h="694541">
                <a:tc>
                  <a:txBody>
                    <a:bodyPr/>
                    <a:lstStyle/>
                    <a:p>
                      <a:pPr algn="ctr"/>
                      <a:r>
                        <a:rPr lang="en-US" sz="3200" dirty="0">
                          <a:solidFill>
                            <a:schemeClr val="bg2"/>
                          </a:solidFill>
                          <a:latin typeface="+mn-lt"/>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solidFill>
                            <a:schemeClr val="bg2"/>
                          </a:solidFill>
                          <a:latin typeface="+mn-lt"/>
                        </a:rPr>
                        <a:t>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3357">
                <a:tc>
                  <a:txBody>
                    <a:bodyPr/>
                    <a:lstStyle/>
                    <a:p>
                      <a:r>
                        <a:rPr lang="en-US" sz="2400" dirty="0">
                          <a:solidFill>
                            <a:schemeClr val="tx1">
                              <a:lumMod val="50000"/>
                              <a:lumOff val="50000"/>
                            </a:schemeClr>
                          </a:solidFill>
                          <a:latin typeface="+mn-lt"/>
                        </a:rPr>
                        <a:t>System</a:t>
                      </a:r>
                      <a:r>
                        <a:rPr lang="en-US" sz="2400" baseline="0" dirty="0">
                          <a:solidFill>
                            <a:schemeClr val="tx1">
                              <a:lumMod val="50000"/>
                              <a:lumOff val="50000"/>
                            </a:schemeClr>
                          </a:solidFill>
                          <a:latin typeface="+mn-lt"/>
                        </a:rPr>
                        <a:t> QA &amp; User Acceptance Testing</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rPr>
                        <a:t>Current</a:t>
                      </a:r>
                      <a:r>
                        <a:rPr lang="en-US" sz="2400" baseline="0" dirty="0">
                          <a:solidFill>
                            <a:schemeClr val="tx1">
                              <a:lumMod val="50000"/>
                              <a:lumOff val="50000"/>
                            </a:schemeClr>
                          </a:solidFill>
                          <a:latin typeface="+mn-lt"/>
                        </a:rPr>
                        <a:t> through early November</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3357">
                <a:tc>
                  <a:txBody>
                    <a:bodyPr/>
                    <a:lstStyle/>
                    <a:p>
                      <a:r>
                        <a:rPr lang="en-US" sz="2400" dirty="0">
                          <a:solidFill>
                            <a:schemeClr val="tx1">
                              <a:lumMod val="50000"/>
                              <a:lumOff val="50000"/>
                            </a:schemeClr>
                          </a:solidFill>
                          <a:latin typeface="+mn-lt"/>
                        </a:rPr>
                        <a:t>Weekly Supplier </a:t>
                      </a:r>
                      <a:r>
                        <a:rPr lang="en-US" sz="2400" dirty="0" err="1">
                          <a:solidFill>
                            <a:schemeClr val="tx1">
                              <a:lumMod val="50000"/>
                              <a:lumOff val="50000"/>
                            </a:schemeClr>
                          </a:solidFill>
                          <a:latin typeface="+mn-lt"/>
                        </a:rPr>
                        <a:t>touchbase</a:t>
                      </a:r>
                      <a:r>
                        <a:rPr lang="en-US" sz="2400" dirty="0">
                          <a:solidFill>
                            <a:schemeClr val="tx1">
                              <a:lumMod val="50000"/>
                              <a:lumOff val="50000"/>
                            </a:schemeClr>
                          </a:solidFill>
                          <a:latin typeface="+mn-lt"/>
                        </a:rPr>
                        <a:t>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rPr>
                        <a:t>Through go-live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3357">
                <a:tc>
                  <a:txBody>
                    <a:bodyPr/>
                    <a:lstStyle/>
                    <a:p>
                      <a:r>
                        <a:rPr lang="en-US" sz="2400" baseline="0" dirty="0">
                          <a:solidFill>
                            <a:schemeClr val="tx1">
                              <a:lumMod val="50000"/>
                              <a:lumOff val="50000"/>
                            </a:schemeClr>
                          </a:solidFill>
                          <a:latin typeface="+mn-lt"/>
                          <a:ea typeface="ＭＳ Ｐゴシック"/>
                          <a:cs typeface="Arial" pitchFamily="34" charset="0"/>
                        </a:rPr>
                        <a:t>Collection of contract Addendums and initial profile PROD upload data</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lumMod val="50000"/>
                              <a:lumOff val="50000"/>
                            </a:schemeClr>
                          </a:solidFill>
                          <a:latin typeface="+mn-lt"/>
                          <a:ea typeface="Calibri"/>
                          <a:cs typeface="Tahoma"/>
                        </a:rPr>
                        <a:t>Through 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50075"/>
                  </a:ext>
                </a:extLst>
              </a:tr>
              <a:tr h="513357">
                <a:tc>
                  <a:txBody>
                    <a:bodyPr/>
                    <a:lstStyle/>
                    <a:p>
                      <a:r>
                        <a:rPr lang="en-US" sz="2400" dirty="0">
                          <a:solidFill>
                            <a:schemeClr val="tx1">
                              <a:lumMod val="50000"/>
                              <a:lumOff val="50000"/>
                            </a:schemeClr>
                          </a:solidFill>
                          <a:latin typeface="+mn-lt"/>
                          <a:ea typeface="ＭＳ Ｐゴシック"/>
                          <a:cs typeface="Arial" pitchFamily="34" charset="0"/>
                        </a:rPr>
                        <a:t>“Blackout”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aseline="0" dirty="0">
                          <a:solidFill>
                            <a:schemeClr val="tx1">
                              <a:lumMod val="50000"/>
                              <a:lumOff val="50000"/>
                            </a:schemeClr>
                          </a:solidFill>
                          <a:latin typeface="+mn-lt"/>
                        </a:rPr>
                        <a:t>Mon Nov 20</a:t>
                      </a:r>
                      <a:r>
                        <a:rPr lang="en-US" sz="2400" dirty="0">
                          <a:solidFill>
                            <a:schemeClr val="tx1">
                              <a:lumMod val="50000"/>
                              <a:lumOff val="50000"/>
                            </a:schemeClr>
                          </a:solidFill>
                          <a:latin typeface="+mn-lt"/>
                        </a:rPr>
                        <a:t> – Fri</a:t>
                      </a:r>
                      <a:r>
                        <a:rPr lang="en-US" sz="2400" baseline="0" dirty="0">
                          <a:solidFill>
                            <a:schemeClr val="tx1">
                              <a:lumMod val="50000"/>
                              <a:lumOff val="50000"/>
                            </a:schemeClr>
                          </a:solidFill>
                          <a:latin typeface="+mn-lt"/>
                        </a:rPr>
                        <a:t> Dec 01</a:t>
                      </a:r>
                      <a:endParaRPr lang="en-US" sz="2400" dirty="0">
                        <a:solidFill>
                          <a:schemeClr val="tx1">
                            <a:lumMod val="50000"/>
                            <a:lumOff val="50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722622"/>
                  </a:ext>
                </a:extLst>
              </a:tr>
              <a:tr h="513357">
                <a:tc>
                  <a:txBody>
                    <a:bodyPr/>
                    <a:lstStyle/>
                    <a:p>
                      <a:r>
                        <a:rPr lang="en-US" sz="2400" b="0" dirty="0">
                          <a:solidFill>
                            <a:schemeClr val="tx1">
                              <a:lumMod val="50000"/>
                              <a:lumOff val="50000"/>
                            </a:schemeClr>
                          </a:solidFill>
                          <a:latin typeface="+mn-lt"/>
                          <a:ea typeface="ＭＳ Ｐゴシック"/>
                          <a:cs typeface="Arial" pitchFamily="34" charset="0"/>
                        </a:rPr>
                        <a:t>Supplier and Worker Training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0" dirty="0">
                          <a:solidFill>
                            <a:schemeClr val="tx1">
                              <a:lumMod val="50000"/>
                              <a:lumOff val="50000"/>
                            </a:schemeClr>
                          </a:solidFill>
                          <a:latin typeface="+mn-lt"/>
                        </a:rPr>
                        <a:t>Mon Oct 23 – Fri Oct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781889"/>
                  </a:ext>
                </a:extLst>
              </a:tr>
              <a:tr h="513357">
                <a:tc>
                  <a:txBody>
                    <a:bodyPr/>
                    <a:lstStyle/>
                    <a:p>
                      <a:r>
                        <a:rPr lang="en-US" sz="2800" b="1" dirty="0">
                          <a:latin typeface="+mn-lt"/>
                          <a:ea typeface="ＭＳ Ｐゴシック"/>
                          <a:cs typeface="Arial" pitchFamily="34" charset="0"/>
                        </a:rPr>
                        <a:t>Go-Live:</a:t>
                      </a:r>
                      <a:r>
                        <a:rPr lang="en-US" sz="2800" b="1" baseline="0" dirty="0">
                          <a:latin typeface="+mn-lt"/>
                          <a:ea typeface="ＭＳ Ｐゴシック"/>
                          <a:cs typeface="Arial" pitchFamily="34" charset="0"/>
                        </a:rPr>
                        <a:t>  System opened to user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3352"/>
                          </a:solidFill>
                          <a:latin typeface="+mn-lt"/>
                          <a:ea typeface="Calibri"/>
                          <a:cs typeface="Tahoma"/>
                        </a:rPr>
                        <a:t>Mon Dec</a:t>
                      </a:r>
                      <a:r>
                        <a:rPr lang="en-US" sz="2800" b="1" baseline="0" dirty="0">
                          <a:solidFill>
                            <a:srgbClr val="003352"/>
                          </a:solidFill>
                          <a:latin typeface="+mn-lt"/>
                          <a:ea typeface="Calibri"/>
                          <a:cs typeface="Tahoma"/>
                        </a:rPr>
                        <a:t> 04</a:t>
                      </a:r>
                      <a:endParaRPr lang="en-US" sz="2800" b="1" dirty="0">
                        <a:solidFill>
                          <a:srgbClr val="003352"/>
                        </a:solidFill>
                        <a:latin typeface="+mn-lt"/>
                        <a:ea typeface="Calibri"/>
                        <a:cs typeface="Tahom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3357">
                <a:tc>
                  <a:txBody>
                    <a:bodyPr/>
                    <a:lstStyle/>
                    <a:p>
                      <a:r>
                        <a:rPr lang="en-US" sz="2800" b="1" dirty="0">
                          <a:latin typeface="+mn-lt"/>
                          <a:ea typeface="ＭＳ Ｐゴシック"/>
                          <a:cs typeface="Arial" pitchFamily="34" charset="0"/>
                        </a:rPr>
                        <a:t>T&amp;E entry:</a:t>
                      </a:r>
                    </a:p>
                    <a:p>
                      <a:r>
                        <a:rPr lang="en-US" sz="2800" b="1" dirty="0">
                          <a:latin typeface="+mn-lt"/>
                          <a:ea typeface="ＭＳ Ｐゴシック"/>
                          <a:cs typeface="Arial" pitchFamily="34" charset="0"/>
                        </a:rPr>
                        <a:t>         For T&amp;E incurred</a:t>
                      </a:r>
                      <a:r>
                        <a:rPr lang="en-US" sz="2800" b="1" baseline="0" dirty="0">
                          <a:latin typeface="+mn-lt"/>
                          <a:ea typeface="ＭＳ Ｐゴシック"/>
                          <a:cs typeface="Arial" pitchFamily="34" charset="0"/>
                        </a:rPr>
                        <a:t> t</a:t>
                      </a:r>
                      <a:r>
                        <a:rPr lang="en-US" sz="2800" b="1" dirty="0">
                          <a:latin typeface="+mn-lt"/>
                          <a:ea typeface="ＭＳ Ｐゴシック"/>
                          <a:cs typeface="Arial" pitchFamily="34" charset="0"/>
                        </a:rPr>
                        <a:t>hrough</a:t>
                      </a:r>
                      <a:r>
                        <a:rPr lang="en-US" sz="2800" b="1" baseline="0" dirty="0">
                          <a:latin typeface="+mn-lt"/>
                          <a:ea typeface="ＭＳ Ｐゴシック"/>
                          <a:cs typeface="Arial" pitchFamily="34" charset="0"/>
                        </a:rPr>
                        <a:t> Nov 30</a:t>
                      </a:r>
                      <a:endParaRPr lang="en-US" sz="2800" b="1" dirty="0">
                        <a:latin typeface="+mn-lt"/>
                        <a:ea typeface="ＭＳ Ｐゴシック"/>
                        <a:cs typeface="Arial" pitchFamily="34" charset="0"/>
                      </a:endParaRPr>
                    </a:p>
                    <a:p>
                      <a:r>
                        <a:rPr lang="en-US" sz="2800" b="1" dirty="0">
                          <a:latin typeface="+mn-lt"/>
                          <a:ea typeface="ＭＳ Ｐゴシック"/>
                          <a:cs typeface="Arial" pitchFamily="34" charset="0"/>
                        </a:rPr>
                        <a:t>         For</a:t>
                      </a:r>
                      <a:r>
                        <a:rPr lang="en-US" sz="2800" b="1" baseline="0" dirty="0">
                          <a:latin typeface="+mn-lt"/>
                          <a:ea typeface="ＭＳ Ｐゴシック"/>
                          <a:cs typeface="Arial" pitchFamily="34" charset="0"/>
                        </a:rPr>
                        <a:t> Fri Dec 01</a:t>
                      </a:r>
                    </a:p>
                    <a:p>
                      <a:r>
                        <a:rPr lang="en-US" sz="2800" b="1" baseline="0" dirty="0">
                          <a:latin typeface="+mn-lt"/>
                          <a:ea typeface="ＭＳ Ｐゴシック"/>
                          <a:cs typeface="Arial" pitchFamily="34" charset="0"/>
                        </a:rPr>
                        <a:t>         For week of Dec 02 – Dec 08</a:t>
                      </a:r>
                      <a:endParaRPr lang="en-US" sz="2800" b="1" dirty="0">
                        <a:latin typeface="+mn-lt"/>
                        <a:ea typeface="ＭＳ Ｐゴシック"/>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1" dirty="0">
                        <a:solidFill>
                          <a:srgbClr val="003352"/>
                        </a:solidFill>
                        <a:latin typeface="+mn-lt"/>
                      </a:endParaRPr>
                    </a:p>
                    <a:p>
                      <a:r>
                        <a:rPr lang="en-US" sz="2800" b="1" dirty="0">
                          <a:solidFill>
                            <a:srgbClr val="003352"/>
                          </a:solidFill>
                          <a:latin typeface="+mn-lt"/>
                        </a:rPr>
                        <a:t>Processed with current system</a:t>
                      </a:r>
                    </a:p>
                    <a:p>
                      <a:r>
                        <a:rPr lang="en-US" sz="2800" b="1" baseline="0" dirty="0">
                          <a:solidFill>
                            <a:srgbClr val="003352"/>
                          </a:solidFill>
                          <a:latin typeface="+mn-lt"/>
                        </a:rPr>
                        <a:t>ASAP beginning Monday Dec 04</a:t>
                      </a:r>
                    </a:p>
                    <a:p>
                      <a:r>
                        <a:rPr lang="en-US" sz="2800" b="1" dirty="0">
                          <a:solidFill>
                            <a:srgbClr val="003352"/>
                          </a:solidFill>
                          <a:latin typeface="+mn-lt"/>
                        </a:rPr>
                        <a:t>By</a:t>
                      </a:r>
                      <a:r>
                        <a:rPr lang="en-US" sz="2800" b="1" baseline="0" dirty="0">
                          <a:solidFill>
                            <a:srgbClr val="003352"/>
                          </a:solidFill>
                          <a:latin typeface="+mn-lt"/>
                        </a:rPr>
                        <a:t> </a:t>
                      </a:r>
                      <a:r>
                        <a:rPr lang="en-US" sz="2800" b="1" dirty="0">
                          <a:solidFill>
                            <a:srgbClr val="003352"/>
                          </a:solidFill>
                          <a:latin typeface="+mn-lt"/>
                        </a:rPr>
                        <a:t>Saturday</a:t>
                      </a:r>
                      <a:r>
                        <a:rPr lang="en-US" sz="2800" b="1" baseline="0" dirty="0">
                          <a:solidFill>
                            <a:srgbClr val="003352"/>
                          </a:solidFill>
                          <a:latin typeface="+mn-lt"/>
                        </a:rPr>
                        <a:t> Dec 09, which begins the regular VMS weekly cycle</a:t>
                      </a:r>
                      <a:endParaRPr lang="en-US" sz="2800" b="1" dirty="0">
                        <a:solidFill>
                          <a:srgbClr val="00335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766897"/>
                  </a:ext>
                </a:extLst>
              </a:tr>
            </a:tbl>
          </a:graphicData>
        </a:graphic>
      </p:graphicFrame>
      <p:sp>
        <p:nvSpPr>
          <p:cNvPr id="8" name="Rectangle 7"/>
          <p:cNvSpPr/>
          <p:nvPr/>
        </p:nvSpPr>
        <p:spPr>
          <a:xfrm>
            <a:off x="2153649" y="7362140"/>
            <a:ext cx="12524874" cy="457200"/>
          </a:xfrm>
          <a:prstGeom prst="rect">
            <a:avLst/>
          </a:prstGeom>
          <a:solidFill>
            <a:srgbClr val="FE63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2153650" y="7856898"/>
            <a:ext cx="12524874" cy="792620"/>
          </a:xfrm>
          <a:prstGeom prst="rect">
            <a:avLst/>
          </a:prstGeom>
          <a:solidFill>
            <a:srgbClr val="FFA9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8417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 r="48"/>
          <a:stretch>
            <a:fillRect/>
          </a:stretch>
        </p:blipFill>
        <p:spPr/>
      </p:pic>
      <p:sp>
        <p:nvSpPr>
          <p:cNvPr id="7" name="Title 13"/>
          <p:cNvSpPr>
            <a:spLocks noGrp="1"/>
          </p:cNvSpPr>
          <p:nvPr>
            <p:ph type="title"/>
          </p:nvPr>
        </p:nvSpPr>
        <p:spPr>
          <a:xfrm>
            <a:off x="1502230" y="4230898"/>
            <a:ext cx="14140542" cy="1239174"/>
          </a:xfrm>
        </p:spPr>
        <p:txBody>
          <a:bodyPr/>
          <a:lstStyle/>
          <a:p>
            <a:r>
              <a:rPr lang="en-US" sz="5400" dirty="0"/>
              <a:t>Understanding the Vendor Management System</a:t>
            </a:r>
          </a:p>
        </p:txBody>
      </p:sp>
    </p:spTree>
    <p:extLst>
      <p:ext uri="{BB962C8B-B14F-4D97-AF65-F5344CB8AC3E}">
        <p14:creationId xmlns:p14="http://schemas.microsoft.com/office/powerpoint/2010/main" val="35006616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338161" y="1589089"/>
            <a:ext cx="14533210"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569913" indent="-2889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buFont typeface="Arial" panose="020B0604020202020204" pitchFamily="34" charset="0"/>
              <a:buChar char="•"/>
            </a:pPr>
            <a:endParaRPr lang="en-US" altLang="en-US" sz="3200" b="1" dirty="0">
              <a:latin typeface="+mn-lt"/>
            </a:endParaRPr>
          </a:p>
          <a:p>
            <a:r>
              <a:rPr lang="en-US" altLang="en-US" sz="3200" b="1" dirty="0">
                <a:latin typeface="+mn-lt"/>
              </a:rPr>
              <a:t>Vendor Management System – </a:t>
            </a:r>
            <a:r>
              <a:rPr lang="en-US" altLang="en-US" sz="3200" dirty="0">
                <a:latin typeface="+mn-lt"/>
              </a:rPr>
              <a:t>commonly referred to as a VMS</a:t>
            </a:r>
          </a:p>
          <a:p>
            <a:pPr marL="457200" indent="-457200">
              <a:buFont typeface="Arial" panose="020B0604020202020204" pitchFamily="34" charset="0"/>
              <a:buChar char="•"/>
            </a:pPr>
            <a:r>
              <a:rPr lang="en-US" altLang="en-US" sz="3200" dirty="0">
                <a:latin typeface="+mn-lt"/>
              </a:rPr>
              <a:t>It is a system designed for the procurement and management of subcontractors</a:t>
            </a:r>
          </a:p>
          <a:p>
            <a:pPr marL="457200" indent="-457200">
              <a:buFont typeface="Arial" panose="020B0604020202020204" pitchFamily="34" charset="0"/>
              <a:buChar char="•"/>
            </a:pPr>
            <a:r>
              <a:rPr lang="en-US" altLang="en-US" sz="3200" dirty="0">
                <a:latin typeface="+mn-lt"/>
              </a:rPr>
              <a:t>Beeline is the VMS that Infor Services has implemented</a:t>
            </a:r>
          </a:p>
          <a:p>
            <a:pPr marL="457200" indent="-457200">
              <a:buFont typeface="Arial" panose="020B0604020202020204" pitchFamily="34" charset="0"/>
              <a:buChar char="•"/>
            </a:pPr>
            <a:r>
              <a:rPr lang="en-US" altLang="en-US" sz="3200" dirty="0">
                <a:latin typeface="+mn-lt"/>
              </a:rPr>
              <a:t>Beeline and Infor have configured the VMS according to Infor’s business needs</a:t>
            </a:r>
          </a:p>
          <a:p>
            <a:pPr marL="457200" indent="-457200">
              <a:buFont typeface="Arial" panose="020B0604020202020204" pitchFamily="34" charset="0"/>
              <a:buChar char="•"/>
            </a:pPr>
            <a:r>
              <a:rPr lang="en-US" altLang="en-US" sz="3200" dirty="0">
                <a:latin typeface="+mn-lt"/>
              </a:rPr>
              <a:t>The VMS will be used by all subcontract labor Suppliers, their Workers, and Infor</a:t>
            </a:r>
          </a:p>
          <a:p>
            <a:pPr marL="457200" indent="-457200">
              <a:buFont typeface="Arial" panose="020B0604020202020204" pitchFamily="34" charset="0"/>
              <a:buChar char="•"/>
            </a:pPr>
            <a:r>
              <a:rPr lang="en-US" altLang="en-US" sz="3200" dirty="0">
                <a:latin typeface="+mn-lt"/>
              </a:rPr>
              <a:t>The VMS will be the only means to procure and pay for a subcontractor</a:t>
            </a:r>
          </a:p>
        </p:txBody>
      </p:sp>
      <p:sp>
        <p:nvSpPr>
          <p:cNvPr id="4" name="Title 1"/>
          <p:cNvSpPr txBox="1">
            <a:spLocks/>
          </p:cNvSpPr>
          <p:nvPr/>
        </p:nvSpPr>
        <p:spPr>
          <a:xfrm>
            <a:off x="1713722" y="388694"/>
            <a:ext cx="12447351" cy="1030930"/>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t>Understanding the Vendor Management System</a:t>
            </a:r>
          </a:p>
        </p:txBody>
      </p:sp>
    </p:spTree>
    <p:extLst>
      <p:ext uri="{BB962C8B-B14F-4D97-AF65-F5344CB8AC3E}">
        <p14:creationId xmlns:p14="http://schemas.microsoft.com/office/powerpoint/2010/main" val="88960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Vendor Management System Overview</a:t>
            </a:r>
            <a:br>
              <a:rPr lang="en-US" sz="5400" dirty="0"/>
            </a:br>
            <a:endParaRPr lang="en-US" sz="5400" dirty="0"/>
          </a:p>
        </p:txBody>
      </p:sp>
      <p:sp>
        <p:nvSpPr>
          <p:cNvPr id="6" name="Rectangle: Rounded Corners 5"/>
          <p:cNvSpPr/>
          <p:nvPr/>
        </p:nvSpPr>
        <p:spPr>
          <a:xfrm>
            <a:off x="6241931" y="2114685"/>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Requisition creation &amp; distribution to suppliers</a:t>
            </a:r>
          </a:p>
        </p:txBody>
      </p:sp>
      <p:sp>
        <p:nvSpPr>
          <p:cNvPr id="8" name="Rectangle: Rounded Corners 7"/>
          <p:cNvSpPr/>
          <p:nvPr/>
        </p:nvSpPr>
        <p:spPr>
          <a:xfrm>
            <a:off x="8220365" y="7150801"/>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Time and expenses</a:t>
            </a:r>
          </a:p>
        </p:txBody>
      </p:sp>
      <p:sp>
        <p:nvSpPr>
          <p:cNvPr id="9" name="Rectangle: Rounded Corners 8"/>
          <p:cNvSpPr/>
          <p:nvPr/>
        </p:nvSpPr>
        <p:spPr>
          <a:xfrm>
            <a:off x="4636177" y="7164662"/>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Performance Metrics</a:t>
            </a:r>
          </a:p>
        </p:txBody>
      </p:sp>
      <p:sp>
        <p:nvSpPr>
          <p:cNvPr id="10" name="Rectangle: Rounded Corners 9"/>
          <p:cNvSpPr/>
          <p:nvPr/>
        </p:nvSpPr>
        <p:spPr>
          <a:xfrm>
            <a:off x="9486673" y="5314739"/>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On/Off Boarding</a:t>
            </a:r>
          </a:p>
        </p:txBody>
      </p:sp>
      <p:sp>
        <p:nvSpPr>
          <p:cNvPr id="11" name="Rectangle: Rounded Corners 10"/>
          <p:cNvSpPr/>
          <p:nvPr/>
        </p:nvSpPr>
        <p:spPr>
          <a:xfrm>
            <a:off x="3095570" y="5314739"/>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Invoicing</a:t>
            </a:r>
          </a:p>
        </p:txBody>
      </p:sp>
      <p:sp>
        <p:nvSpPr>
          <p:cNvPr id="12" name="Rectangle: Rounded Corners 11"/>
          <p:cNvSpPr/>
          <p:nvPr/>
        </p:nvSpPr>
        <p:spPr>
          <a:xfrm>
            <a:off x="9470048" y="3417707"/>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Resource profile</a:t>
            </a:r>
          </a:p>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Interview, Acceptance</a:t>
            </a:r>
          </a:p>
        </p:txBody>
      </p:sp>
      <p:sp>
        <p:nvSpPr>
          <p:cNvPr id="13" name="Rectangle: Rounded Corners 12"/>
          <p:cNvSpPr/>
          <p:nvPr/>
        </p:nvSpPr>
        <p:spPr>
          <a:xfrm>
            <a:off x="3095570" y="3417707"/>
            <a:ext cx="2610196" cy="1163782"/>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45151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Real time reporting and analytics</a:t>
            </a:r>
          </a:p>
        </p:txBody>
      </p:sp>
      <p:cxnSp>
        <p:nvCxnSpPr>
          <p:cNvPr id="15" name="Straight Arrow Connector 14"/>
          <p:cNvCxnSpPr/>
          <p:nvPr/>
        </p:nvCxnSpPr>
        <p:spPr>
          <a:xfrm flipV="1">
            <a:off x="4876800" y="2696576"/>
            <a:ext cx="1262743" cy="58189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397829" y="4615545"/>
            <a:ext cx="2839" cy="626624"/>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876801" y="6604000"/>
            <a:ext cx="943428" cy="54680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318943" y="7736114"/>
            <a:ext cx="765513" cy="1043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9666514" y="6551091"/>
            <a:ext cx="1125257" cy="56090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791771" y="4688115"/>
            <a:ext cx="0" cy="58308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63761" y="2696576"/>
            <a:ext cx="1261091" cy="58189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1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1338161" y="1589089"/>
            <a:ext cx="14533210"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569913" indent="-2889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indent="-457200">
              <a:buFont typeface="Arial" panose="020B0604020202020204" pitchFamily="34" charset="0"/>
              <a:buChar char="•"/>
            </a:pPr>
            <a:r>
              <a:rPr lang="en-US" altLang="en-US" sz="3200" b="1" dirty="0">
                <a:latin typeface="+mn-lt"/>
              </a:rPr>
              <a:t>Supplier (Manager) – </a:t>
            </a:r>
            <a:r>
              <a:rPr lang="en-US" altLang="en-US" sz="3200" dirty="0">
                <a:latin typeface="+mn-lt"/>
              </a:rPr>
              <a:t>Supplier is the term for a subcontract labor provider.  Also referred to as vendor or partner.  Some of the functions of the Supplier Manager in VMS include:</a:t>
            </a:r>
          </a:p>
          <a:p>
            <a:pPr marL="1027113" lvl="1" indent="-457200">
              <a:buFont typeface="Arial" panose="020B0604020202020204" pitchFamily="34" charset="0"/>
              <a:buChar char="•"/>
            </a:pPr>
            <a:r>
              <a:rPr lang="en-US" altLang="en-US" sz="3200" dirty="0">
                <a:latin typeface="+mn-lt"/>
              </a:rPr>
              <a:t>Adding Resource Profiles</a:t>
            </a:r>
          </a:p>
          <a:p>
            <a:pPr marL="1027113" lvl="1" indent="-457200">
              <a:buFont typeface="Arial" panose="020B0604020202020204" pitchFamily="34" charset="0"/>
              <a:buChar char="•"/>
            </a:pPr>
            <a:r>
              <a:rPr lang="en-US" altLang="en-US" sz="3200" dirty="0">
                <a:latin typeface="+mn-lt"/>
              </a:rPr>
              <a:t>Submitting Resource Profiles to requests</a:t>
            </a:r>
          </a:p>
          <a:p>
            <a:pPr marL="1027113" lvl="1" indent="-457200">
              <a:buFont typeface="Arial" panose="020B0604020202020204" pitchFamily="34" charset="0"/>
              <a:buChar char="•"/>
            </a:pPr>
            <a:r>
              <a:rPr lang="en-US" altLang="en-US" sz="3200" dirty="0">
                <a:latin typeface="+mn-lt"/>
              </a:rPr>
              <a:t>Accept/Reject Offers</a:t>
            </a:r>
          </a:p>
          <a:p>
            <a:pPr marL="1027113" lvl="1" indent="-457200">
              <a:buFont typeface="Arial" panose="020B0604020202020204" pitchFamily="34" charset="0"/>
              <a:buChar char="•"/>
            </a:pPr>
            <a:r>
              <a:rPr lang="en-US" altLang="en-US" sz="3200" dirty="0">
                <a:latin typeface="+mn-lt"/>
              </a:rPr>
              <a:t>Approve/Reject Amendments/Extensions</a:t>
            </a:r>
          </a:p>
          <a:p>
            <a:pPr marL="457200" indent="-457200">
              <a:spcBef>
                <a:spcPts val="1200"/>
              </a:spcBef>
              <a:buFont typeface="Arial" panose="020B0604020202020204" pitchFamily="34" charset="0"/>
              <a:buChar char="•"/>
            </a:pPr>
            <a:r>
              <a:rPr lang="en-US" altLang="en-US" sz="3200" b="1" dirty="0">
                <a:latin typeface="+mn-lt"/>
              </a:rPr>
              <a:t>Worker </a:t>
            </a:r>
            <a:r>
              <a:rPr lang="en-US" altLang="en-US" sz="3200" dirty="0">
                <a:latin typeface="+mn-lt"/>
              </a:rPr>
              <a:t>also referred to as Resource – this is a billing consultant.  A Worker has access to only one area in Infor VMS: Time and Expense entry </a:t>
            </a:r>
          </a:p>
        </p:txBody>
      </p:sp>
      <p:sp>
        <p:nvSpPr>
          <p:cNvPr id="4" name="Title 1"/>
          <p:cNvSpPr txBox="1">
            <a:spLocks/>
          </p:cNvSpPr>
          <p:nvPr/>
        </p:nvSpPr>
        <p:spPr>
          <a:xfrm>
            <a:off x="1713722" y="388694"/>
            <a:ext cx="12447351" cy="1030930"/>
          </a:xfrm>
          <a:prstGeom prst="rect">
            <a:avLst/>
          </a:prstGeom>
        </p:spPr>
        <p:txBody>
          <a:bodyPr vert="horz" lIns="0" tIns="0" rIns="0" bIns="0" rtlCol="0" anchor="b">
            <a:noAutofit/>
          </a:bodyPr>
          <a:lstStyle>
            <a:lvl1pPr algn="l" defTabSz="1451519" rtl="0" eaLnBrk="1" latinLnBrk="0" hangingPunct="1">
              <a:lnSpc>
                <a:spcPct val="85000"/>
              </a:lnSpc>
              <a:spcBef>
                <a:spcPct val="0"/>
              </a:spcBef>
              <a:buNone/>
              <a:defRPr sz="6000" kern="1200" spc="-150" baseline="0">
                <a:solidFill>
                  <a:schemeClr val="bg2">
                    <a:lumMod val="25000"/>
                  </a:schemeClr>
                </a:solidFill>
                <a:latin typeface="+mj-lt"/>
                <a:ea typeface="Tahoma" pitchFamily="34" charset="0"/>
                <a:cs typeface="Tahoma" pitchFamily="34" charset="0"/>
              </a:defRPr>
            </a:lvl1pPr>
          </a:lstStyle>
          <a:p>
            <a:r>
              <a:rPr lang="en-US" sz="4800" dirty="0"/>
              <a:t>VMS Roles - Supplier</a:t>
            </a:r>
          </a:p>
        </p:txBody>
      </p:sp>
    </p:spTree>
    <p:extLst>
      <p:ext uri="{BB962C8B-B14F-4D97-AF65-F5344CB8AC3E}">
        <p14:creationId xmlns:p14="http://schemas.microsoft.com/office/powerpoint/2010/main" val="102051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36" y="489084"/>
            <a:ext cx="12447351" cy="1415916"/>
          </a:xfrm>
        </p:spPr>
        <p:txBody>
          <a:bodyPr>
            <a:normAutofit/>
          </a:bodyPr>
          <a:lstStyle/>
          <a:p>
            <a:r>
              <a:rPr lang="en-US" sz="4800" spc="-50" dirty="0">
                <a:solidFill>
                  <a:schemeClr val="tx1"/>
                </a:solidFill>
                <a:latin typeface="Arial (Body)"/>
              </a:rPr>
              <a:t>Additional VMS Terms</a:t>
            </a:r>
            <a:endParaRPr lang="en-US" sz="4800" spc="-150" dirty="0">
              <a:latin typeface="Arial (Headings)"/>
            </a:endParaRPr>
          </a:p>
        </p:txBody>
      </p:sp>
      <p:sp>
        <p:nvSpPr>
          <p:cNvPr id="6" name="Content Placeholder 5"/>
          <p:cNvSpPr>
            <a:spLocks noGrp="1"/>
          </p:cNvSpPr>
          <p:nvPr>
            <p:ph sz="quarter" idx="10"/>
          </p:nvPr>
        </p:nvSpPr>
        <p:spPr>
          <a:xfrm>
            <a:off x="1550436" y="2074812"/>
            <a:ext cx="14368584" cy="6889573"/>
          </a:xfrm>
        </p:spPr>
        <p:txBody>
          <a:bodyPr>
            <a:noAutofit/>
          </a:bodyPr>
          <a:lstStyle/>
          <a:p>
            <a:pPr defTabSz="1451519">
              <a:lnSpc>
                <a:spcPct val="100000"/>
              </a:lnSpc>
              <a:spcBef>
                <a:spcPts val="0"/>
              </a:spcBef>
              <a:spcAft>
                <a:spcPts val="600"/>
              </a:spcAft>
              <a:buFont typeface="Arial" pitchFamily="34" charset="0"/>
            </a:pPr>
            <a:r>
              <a:rPr lang="en-US" sz="3200" b="1" dirty="0">
                <a:latin typeface="Arial (Body)"/>
              </a:rPr>
              <a:t>Work Order</a:t>
            </a:r>
            <a:r>
              <a:rPr lang="en-US" sz="3200" dirty="0">
                <a:latin typeface="Arial (Body)"/>
              </a:rPr>
              <a:t>: Record in VMS of accepted, committed subcontract work with start/end dates, pay rate, project details, named Supplier and Worker, etc.  Time and Expenses are reported against the Work Order in VMS. </a:t>
            </a:r>
          </a:p>
          <a:p>
            <a:pPr defTabSz="1451519">
              <a:lnSpc>
                <a:spcPct val="100000"/>
              </a:lnSpc>
              <a:spcBef>
                <a:spcPts val="0"/>
              </a:spcBef>
              <a:spcAft>
                <a:spcPts val="600"/>
              </a:spcAft>
              <a:buFont typeface="Arial" pitchFamily="34" charset="0"/>
            </a:pPr>
            <a:r>
              <a:rPr lang="en-US" sz="3200" b="1" dirty="0">
                <a:latin typeface="Arial (Body)"/>
              </a:rPr>
              <a:t>Extension</a:t>
            </a:r>
            <a:r>
              <a:rPr lang="en-US" sz="3200" dirty="0">
                <a:latin typeface="Arial (Body)"/>
              </a:rPr>
              <a:t>: Modification to a Work Order that changes the start or end dates without changing the budget</a:t>
            </a:r>
          </a:p>
          <a:p>
            <a:pPr defTabSz="1451519">
              <a:lnSpc>
                <a:spcPct val="100000"/>
              </a:lnSpc>
              <a:spcBef>
                <a:spcPts val="0"/>
              </a:spcBef>
              <a:spcAft>
                <a:spcPts val="600"/>
              </a:spcAft>
              <a:buFont typeface="Arial" pitchFamily="34" charset="0"/>
            </a:pPr>
            <a:r>
              <a:rPr lang="en-US" sz="3200" b="1" dirty="0">
                <a:latin typeface="Arial (Body)"/>
              </a:rPr>
              <a:t>Amendment</a:t>
            </a:r>
            <a:r>
              <a:rPr lang="en-US" sz="3200" dirty="0">
                <a:latin typeface="Arial (Body)"/>
              </a:rPr>
              <a:t>: Modification to a Work Order that changes the budget, e.g. adding hours</a:t>
            </a:r>
          </a:p>
        </p:txBody>
      </p:sp>
    </p:spTree>
    <p:extLst>
      <p:ext uri="{BB962C8B-B14F-4D97-AF65-F5344CB8AC3E}">
        <p14:creationId xmlns:p14="http://schemas.microsoft.com/office/powerpoint/2010/main" val="3580154671"/>
      </p:ext>
    </p:extLst>
  </p:cSld>
  <p:clrMapOvr>
    <a:masterClrMapping/>
  </p:clrMapOvr>
</p:sld>
</file>

<file path=ppt/theme/theme1.xml><?xml version="1.0" encoding="utf-8"?>
<a:theme xmlns:a="http://schemas.openxmlformats.org/drawingml/2006/main" name="Infor10x">
  <a:themeElements>
    <a:clrScheme name="Custom 4">
      <a:dk1>
        <a:srgbClr val="262626"/>
      </a:dk1>
      <a:lt1>
        <a:srgbClr val="FFFFFF"/>
      </a:lt1>
      <a:dk2>
        <a:srgbClr val="13A3F7"/>
      </a:dk2>
      <a:lt2>
        <a:srgbClr val="F2F2F2"/>
      </a:lt2>
      <a:accent1>
        <a:srgbClr val="34C5FA"/>
      </a:accent1>
      <a:accent2>
        <a:srgbClr val="FE6300"/>
      </a:accent2>
      <a:accent3>
        <a:srgbClr val="2CB228"/>
      </a:accent3>
      <a:accent4>
        <a:srgbClr val="FFA900"/>
      </a:accent4>
      <a:accent5>
        <a:srgbClr val="00C1B4"/>
      </a:accent5>
      <a:accent6>
        <a:srgbClr val="005CE5"/>
      </a:accent6>
      <a:hlink>
        <a:srgbClr val="005CE6"/>
      </a:hlink>
      <a:folHlink>
        <a:srgbClr val="7533A6"/>
      </a:folHlink>
    </a:clrScheme>
    <a:fontScheme name="Infor10x Arial Font Se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spAutoFit/>
      </a:bodyPr>
      <a:lstStyle>
        <a:defPPr algn="ctr">
          <a:defRPr sz="3200" dirty="0" smtClean="0">
            <a:solidFill>
              <a:schemeClr val="tx1">
                <a:lumMod val="90000"/>
                <a:lumOff val="1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5265DC61FA4C4D806E1FBC7E140A0F" ma:contentTypeVersion="0" ma:contentTypeDescription="Create a new document." ma:contentTypeScope="" ma:versionID="55388661c0dc55dc228e447c1e48f4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C19CA6-EBF8-43C3-8D47-CD701D44B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E6C41B7-149F-4DDD-9304-086642ED96E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B56AD6A-561B-400D-9B09-3B74690E4D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51994</TotalTime>
  <Words>1502</Words>
  <Application>Microsoft Office PowerPoint</Application>
  <PresentationFormat>Custom</PresentationFormat>
  <Paragraphs>205</Paragraphs>
  <Slides>31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ＭＳ Ｐゴシック</vt:lpstr>
      <vt:lpstr>ＭＳ Ｐゴシック</vt:lpstr>
      <vt:lpstr>Arial</vt:lpstr>
      <vt:lpstr>Arial (Body)</vt:lpstr>
      <vt:lpstr>Arial (Headings)</vt:lpstr>
      <vt:lpstr>Calibri</vt:lpstr>
      <vt:lpstr>Courier New</vt:lpstr>
      <vt:lpstr>Tahoma</vt:lpstr>
      <vt:lpstr>Times New Roman</vt:lpstr>
      <vt:lpstr>Infor10x</vt:lpstr>
      <vt:lpstr>Office Theme</vt:lpstr>
      <vt:lpstr>Infor Vendor Management System (VMS) Worker Training</vt:lpstr>
      <vt:lpstr>Objectives</vt:lpstr>
      <vt:lpstr>INFOR Vendor Management System Supplier and Worker Training</vt:lpstr>
      <vt:lpstr>VMS Project Timeline</vt:lpstr>
      <vt:lpstr>Understanding the Vendor Management System</vt:lpstr>
      <vt:lpstr>PowerPoint Presentation</vt:lpstr>
      <vt:lpstr>Vendor Management System Overview </vt:lpstr>
      <vt:lpstr>PowerPoint Presentation</vt:lpstr>
      <vt:lpstr>Additional VMS Terms</vt:lpstr>
      <vt:lpstr>VMS Workflow</vt:lpstr>
      <vt:lpstr>VMS Workflow –  Request through WO generation</vt:lpstr>
      <vt:lpstr>VMS Workflow –  Time &amp; Expense Reporting</vt:lpstr>
      <vt:lpstr>Time and Expense</vt:lpstr>
      <vt:lpstr>Timesheet and Expense Reporting Guidelines </vt:lpstr>
      <vt:lpstr>PowerPoint Presentation</vt:lpstr>
      <vt:lpstr>Time and Expense Entry </vt:lpstr>
      <vt:lpstr>Time and Expense Entry </vt:lpstr>
      <vt:lpstr>Enter Time / Enter Expense - Timesheet  </vt:lpstr>
      <vt:lpstr>Enter Time / Enter Expense - Timesheet  </vt:lpstr>
      <vt:lpstr>PowerPoint Presentation</vt:lpstr>
      <vt:lpstr>Enter Time / Enter Expense  -  Create/Edit Expense Voucher</vt:lpstr>
      <vt:lpstr>Enter Time / Enter Expense  -  Edit existing Expense Voucher</vt:lpstr>
      <vt:lpstr>Enter Time / Enter Expense  -  Enter new Expense Voucher</vt:lpstr>
      <vt:lpstr>Enter Time / Enter Expense  -  Enter new Expense Voucher </vt:lpstr>
      <vt:lpstr>Enter Time / Enter Expense  - Expenses Adding Attachment </vt:lpstr>
      <vt:lpstr>Enter Time / Enter Expense –  Expense Details </vt:lpstr>
      <vt:lpstr>Enter Time / Enter Expense –  Expense Details </vt:lpstr>
      <vt:lpstr>Enter Time / Enter Expense - Expenses </vt:lpstr>
      <vt:lpstr>Enter Time / Enter Expense - Expenses </vt:lpstr>
      <vt:lpstr>PowerPoint Presentation</vt:lpstr>
      <vt:lpstr>PowerPoint Presentation</vt:lpstr>
    </vt:vector>
  </TitlesOfParts>
  <Company>Infor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Dale Menefee</cp:lastModifiedBy>
  <cp:revision>1091</cp:revision>
  <cp:lastPrinted>2017-10-23T13:08:13Z</cp:lastPrinted>
  <dcterms:created xsi:type="dcterms:W3CDTF">2012-08-27T14:43:21Z</dcterms:created>
  <dcterms:modified xsi:type="dcterms:W3CDTF">2017-11-01T22:01:46Z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0x010100495265DC61FA4C4D806E1FBC7E140A0F</vt:lpwstr>
  </property>
</Properties>
</file>