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57" r:id="rId5"/>
    <p:sldId id="449" r:id="rId6"/>
    <p:sldId id="739" r:id="rId7"/>
    <p:sldId id="747" r:id="rId8"/>
    <p:sldId id="740" r:id="rId9"/>
    <p:sldId id="741" r:id="rId10"/>
    <p:sldId id="742" r:id="rId11"/>
    <p:sldId id="743" r:id="rId12"/>
    <p:sldId id="744" r:id="rId13"/>
    <p:sldId id="727" r:id="rId14"/>
    <p:sldId id="729" r:id="rId15"/>
    <p:sldId id="730" r:id="rId16"/>
    <p:sldId id="731" r:id="rId17"/>
    <p:sldId id="746" r:id="rId18"/>
    <p:sldId id="733" r:id="rId19"/>
    <p:sldId id="734" r:id="rId20"/>
    <p:sldId id="735" r:id="rId21"/>
    <p:sldId id="736" r:id="rId22"/>
    <p:sldId id="737" r:id="rId23"/>
    <p:sldId id="451" r:id="rId24"/>
    <p:sldId id="745" r:id="rId25"/>
    <p:sldId id="728" r:id="rId26"/>
  </p:sldIdLst>
  <p:sldSz cx="16257588" cy="9144000"/>
  <p:notesSz cx="7102475" cy="9388475"/>
  <p:defaultTextStyle>
    <a:defPPr>
      <a:defRPr lang="en-US"/>
    </a:defPPr>
    <a:lvl1pPr marL="0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39A49696-1AA3-B74F-818F-910F65F334BD}">
          <p14:sldIdLst>
            <p14:sldId id="457"/>
            <p14:sldId id="449"/>
            <p14:sldId id="739"/>
            <p14:sldId id="747"/>
            <p14:sldId id="740"/>
            <p14:sldId id="741"/>
            <p14:sldId id="742"/>
            <p14:sldId id="743"/>
            <p14:sldId id="744"/>
            <p14:sldId id="727"/>
            <p14:sldId id="729"/>
            <p14:sldId id="730"/>
            <p14:sldId id="731"/>
            <p14:sldId id="746"/>
            <p14:sldId id="733"/>
            <p14:sldId id="734"/>
            <p14:sldId id="735"/>
            <p14:sldId id="736"/>
            <p14:sldId id="737"/>
            <p14:sldId id="451"/>
          </p14:sldIdLst>
        </p14:section>
        <p14:section name="Untitled Section" id="{8F3A1874-7379-4F7C-9947-4C4D7FB7E846}">
          <p14:sldIdLst>
            <p14:sldId id="745"/>
            <p14:sldId id="7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pos="6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009900"/>
    <a:srgbClr val="33CC33"/>
    <a:srgbClr val="2D2D2D"/>
    <a:srgbClr val="CCFFCC"/>
    <a:srgbClr val="00A39F"/>
    <a:srgbClr val="DFF1FF"/>
    <a:srgbClr val="D3E3F0"/>
    <a:srgbClr val="F0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8267" autoAdjust="0"/>
  </p:normalViewPr>
  <p:slideViewPr>
    <p:cSldViewPr snapToGrid="0">
      <p:cViewPr varScale="1">
        <p:scale>
          <a:sx n="47" d="100"/>
          <a:sy n="47" d="100"/>
        </p:scale>
        <p:origin x="739" y="29"/>
      </p:cViewPr>
      <p:guideLst>
        <p:guide orient="horz" pos="1562"/>
        <p:guide pos="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2976" y="66"/>
      </p:cViewPr>
      <p:guideLst>
        <p:guide orient="horz" pos="2957"/>
        <p:guide pos="2237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32145" y="8824217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51239" y="8824217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2CD40DD-BC93-4D46-96F0-58214B8050CF}" type="slidenum">
              <a:rPr lang="en-US" sz="1000">
                <a:latin typeface="Arial" pitchFamily="34" charset="0"/>
                <a:cs typeface="Arial" pitchFamily="34" charset="0"/>
              </a:rPr>
              <a:t>‹#›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036022" y="226060"/>
            <a:ext cx="2829619" cy="33819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4023093" y="226060"/>
            <a:ext cx="2672166" cy="33819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555C116-A89E-4ABF-B5F8-752B759D771C}" type="datetimeFigureOut">
              <a:rPr lang="en-US" sz="1000">
                <a:latin typeface="Arial" pitchFamily="34" charset="0"/>
                <a:cs typeface="Arial" pitchFamily="34" charset="0"/>
              </a:rPr>
              <a:t>11/14/2017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18" y="226060"/>
            <a:ext cx="373845" cy="338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0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36022" y="226060"/>
            <a:ext cx="2829619" cy="33819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226060"/>
            <a:ext cx="2672166" cy="33819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555C116-A89E-4ABF-B5F8-752B759D771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800100"/>
            <a:ext cx="62515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8" y="226060"/>
            <a:ext cx="373845" cy="338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32145" y="8824217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551239" y="8824217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‹#›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1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25759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451519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177278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903037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62879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800100"/>
            <a:ext cx="6269037" cy="3527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310" indent="-295310">
              <a:buFont typeface="Arial"/>
              <a:buChar char="•"/>
            </a:pPr>
            <a:r>
              <a:rPr lang="en-US" dirty="0"/>
              <a:t>This training</a:t>
            </a:r>
            <a:r>
              <a:rPr lang="en-US" baseline="0" dirty="0"/>
              <a:t> session updates &amp; adds to the base Supplier training presented the week of October 23</a:t>
            </a:r>
          </a:p>
          <a:p>
            <a:pPr marL="295310" indent="-295310">
              <a:buFont typeface="Arial"/>
              <a:buChar char="•"/>
            </a:pPr>
            <a:endParaRPr lang="en-US" baseline="0" dirty="0"/>
          </a:p>
          <a:p>
            <a:pPr marL="295310" marR="0" lvl="0" indent="-295310" algn="l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This is </a:t>
            </a:r>
            <a:r>
              <a:rPr lang="en-US" u="sng" dirty="0"/>
              <a:t>additiona</a:t>
            </a:r>
            <a:r>
              <a:rPr lang="en-US" u="none" dirty="0"/>
              <a:t>l</a:t>
            </a:r>
            <a:r>
              <a:rPr lang="en-US" u="none" baseline="0" dirty="0"/>
              <a:t> information &amp; d</a:t>
            </a:r>
            <a:r>
              <a:rPr lang="en-US" dirty="0"/>
              <a:t>oes not replace anything in the Base</a:t>
            </a:r>
            <a:r>
              <a:rPr lang="en-US" baseline="0" dirty="0"/>
              <a:t> Supplier training – augments</a:t>
            </a:r>
          </a:p>
          <a:p>
            <a:pPr marL="295310" indent="-295310">
              <a:buFont typeface="Arial"/>
              <a:buChar char="•"/>
            </a:pPr>
            <a:endParaRPr lang="en-US" baseline="0" dirty="0"/>
          </a:p>
          <a:p>
            <a:pPr marL="295310" indent="-295310">
              <a:buFont typeface="Arial"/>
              <a:buChar char="•"/>
            </a:pPr>
            <a:endParaRPr lang="en-US" baseline="0" dirty="0"/>
          </a:p>
          <a:p>
            <a:pPr marL="295310" indent="-29531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37062" y="8940647"/>
            <a:ext cx="3088426" cy="470647"/>
          </a:xfrm>
          <a:prstGeom prst="rect">
            <a:avLst/>
          </a:prstGeom>
        </p:spPr>
        <p:txBody>
          <a:bodyPr/>
          <a:lstStyle/>
          <a:p>
            <a:fld id="{416786A1-B9A1-4CB5-8956-6B8A506C01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10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1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11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7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12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13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09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14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49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15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89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16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07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17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46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18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800100"/>
            <a:ext cx="6251575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Dale is first contact</a:t>
            </a:r>
            <a:r>
              <a:rPr lang="en-US" baseline="0" dirty="0"/>
              <a:t> for Suppliers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>
                <a:latin typeface="Arial" pitchFamily="34" charset="0"/>
                <a:cs typeface="Arial" pitchFamily="34" charset="0"/>
              </a:rPr>
              <a:t>19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5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800100"/>
            <a:ext cx="6251575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Rate counterproposal can be done two places </a:t>
            </a:r>
          </a:p>
          <a:p>
            <a:pPr marL="1068659" lvl="1" indent="-342900">
              <a:buFont typeface="+mj-lt"/>
              <a:buAutoNum type="arabicPeriod"/>
            </a:pPr>
            <a:r>
              <a:rPr lang="en-US" baseline="0" dirty="0"/>
              <a:t>When proposing a Candidate in response to a Request - Supplier is able to update the Request with desired rates</a:t>
            </a:r>
          </a:p>
          <a:p>
            <a:pPr marL="1068659" lvl="1" indent="-342900">
              <a:buFont typeface="+mj-lt"/>
              <a:buAutoNum type="arabicPeriod"/>
            </a:pPr>
            <a:r>
              <a:rPr lang="en-US" baseline="0" dirty="0"/>
              <a:t>After an Offer is made – must reject Offer &amp; use Comments field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  <a:p>
            <a:pPr marL="1068659" lvl="1" indent="-342900">
              <a:buFont typeface="+mj-lt"/>
              <a:buAutoNum type="arabicPeriod"/>
            </a:pP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>
                <a:latin typeface="Arial" pitchFamily="34" charset="0"/>
                <a:cs typeface="Arial" pitchFamily="34" charset="0"/>
              </a:rPr>
              <a:t>2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06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9057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/>
          <a:lstStyle/>
          <a:p>
            <a:fld id="{416786A1-B9A1-4CB5-8956-6B8A506C01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8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21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16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22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2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3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5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several slides are duplicated</a:t>
            </a:r>
            <a:r>
              <a:rPr lang="en-US" baseline="0" dirty="0"/>
              <a:t> from the Base Supplier Training deck, to set the stage for the new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4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5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6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6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0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7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8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3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9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10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" y="0"/>
            <a:ext cx="16256571" cy="914489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90588" y="3590114"/>
            <a:ext cx="9119671" cy="950118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0588" y="4585488"/>
            <a:ext cx="6245225" cy="428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74" y="6920609"/>
            <a:ext cx="1532875" cy="1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4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62697" y="2446940"/>
            <a:ext cx="5950635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0374" y="2446940"/>
            <a:ext cx="5943600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3129994"/>
            <a:ext cx="5943600" cy="5084965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8560374" y="3129994"/>
            <a:ext cx="5943600" cy="5084965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8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286500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0517190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62697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9943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0517190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ulle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57194" y="2522835"/>
            <a:ext cx="12448029" cy="60642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3205890"/>
            <a:ext cx="12448164" cy="500907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9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57194" y="2522835"/>
            <a:ext cx="12448029" cy="60642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Small Screensho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560374" y="2446940"/>
            <a:ext cx="5943600" cy="4781385"/>
          </a:xfrm>
        </p:spPr>
        <p:txBody>
          <a:bodyPr anchor="ctr"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57194" y="2446940"/>
            <a:ext cx="5995705" cy="4781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8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8" y="3058357"/>
            <a:ext cx="3319393" cy="30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9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74" y="6920609"/>
            <a:ext cx="1532875" cy="1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r10x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hidden">
          <a:xfrm>
            <a:off x="0" y="0"/>
            <a:ext cx="1625758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4" y="-444990"/>
            <a:ext cx="9144000" cy="9144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hidden">
          <a:xfrm>
            <a:off x="0" y="0"/>
            <a:ext cx="1625758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4" y="-444991"/>
            <a:ext cx="9144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3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for10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-1"/>
            <a:ext cx="16256571" cy="914489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7287" y="952500"/>
            <a:ext cx="7401497" cy="5257800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Arial" charset="0"/>
              <a:buNone/>
              <a:defRPr sz="6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74" y="6920609"/>
            <a:ext cx="1532875" cy="1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73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72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408" y="3236349"/>
            <a:ext cx="8412590" cy="1051551"/>
          </a:xfrm>
          <a:noFill/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07409" y="4301833"/>
            <a:ext cx="8838181" cy="1484489"/>
          </a:xfr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5497" indent="0">
              <a:buNone/>
              <a:defRPr/>
            </a:lvl2pPr>
            <a:lvl3pPr marL="1015747" indent="0">
              <a:buNone/>
              <a:defRPr/>
            </a:lvl3pPr>
            <a:lvl4pPr marL="1472832" indent="0">
              <a:buNone/>
              <a:defRPr/>
            </a:lvl4pPr>
            <a:lvl5pPr marL="194420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51" y="3533957"/>
            <a:ext cx="1253456" cy="12534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267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10x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0"/>
            <a:ext cx="1625758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15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748213"/>
            <a:ext cx="7223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4503400" y="8558213"/>
            <a:ext cx="1754188" cy="566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D797FBE-C928-AE4A-8B3E-EFB32AA5FCB7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1580813" y="8821738"/>
            <a:ext cx="295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800" dirty="0">
                <a:solidFill>
                  <a:srgbClr val="CECECE"/>
                </a:solidFill>
              </a:rPr>
              <a:t>Copyright © </a:t>
            </a:r>
            <a:r>
              <a:rPr lang="is-IS" sz="800" dirty="0">
                <a:solidFill>
                  <a:srgbClr val="CECECE"/>
                </a:solidFill>
              </a:rPr>
              <a:t>2017</a:t>
            </a:r>
            <a:r>
              <a:rPr lang="en-US" sz="800" dirty="0">
                <a:solidFill>
                  <a:srgbClr val="CECECE"/>
                </a:solidFill>
              </a:rPr>
              <a:t>. Infor. All Rights Reserved. </a:t>
            </a:r>
            <a:r>
              <a:rPr lang="en-US" sz="800" dirty="0" err="1">
                <a:solidFill>
                  <a:srgbClr val="CECECE"/>
                </a:solidFill>
              </a:rPr>
              <a:t>www.infor.com</a:t>
            </a:r>
            <a:endParaRPr lang="en-US" sz="800" dirty="0">
              <a:solidFill>
                <a:srgbClr val="CECECE"/>
              </a:solidFill>
            </a:endParaRPr>
          </a:p>
          <a:p>
            <a:pPr algn="r">
              <a:defRPr/>
            </a:pPr>
            <a:endParaRPr lang="en-US" sz="800" dirty="0">
              <a:solidFill>
                <a:srgbClr val="CECECE"/>
              </a:solidFill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85800" y="8821738"/>
            <a:ext cx="8493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>
                <a:solidFill>
                  <a:srgbClr val="CECECE"/>
                </a:solidFill>
              </a:rPr>
              <a:t>Infor Confidential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366126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031839" y="3692055"/>
            <a:ext cx="12448161" cy="1746504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031839" y="5717635"/>
            <a:ext cx="12472135" cy="12192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7287" y="952498"/>
            <a:ext cx="7401497" cy="5257801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Arial" charset="0"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74" y="6920609"/>
            <a:ext cx="1532875" cy="1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7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7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10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7287" y="952500"/>
            <a:ext cx="7401497" cy="5257800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Arial" charset="0"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74" y="6920609"/>
            <a:ext cx="1532875" cy="1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69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7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r10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7287" y="952500"/>
            <a:ext cx="7401497" cy="5257800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Arial" charset="0"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74" y="6920609"/>
            <a:ext cx="1532875" cy="1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4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r10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7287" y="952499"/>
            <a:ext cx="7401497" cy="5257801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Arial" charset="0"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74" y="6934897"/>
            <a:ext cx="1532875" cy="1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9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12" userDrawn="1">
          <p15:clr>
            <a:srgbClr val="FBAE40"/>
          </p15:clr>
        </p15:guide>
        <p15:guide id="2" pos="729">
          <p15:clr>
            <a:srgbClr val="FBAE40"/>
          </p15:clr>
        </p15:guide>
        <p15:guide id="3" orient="horz" pos="6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r10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56622" y="489084"/>
            <a:ext cx="1244735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2446940"/>
            <a:ext cx="1244816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2446940"/>
            <a:ext cx="5943600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47346" y="489084"/>
            <a:ext cx="12473560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560374" y="2446940"/>
            <a:ext cx="5943600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2446940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286500" y="2446940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0517190" y="2446940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6" y="1607384"/>
            <a:ext cx="617826" cy="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5812" y="473670"/>
            <a:ext cx="12473781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2446940"/>
            <a:ext cx="12460303" cy="5843915"/>
          </a:xfrm>
          <a:prstGeom prst="rect">
            <a:avLst/>
          </a:prstGeom>
        </p:spPr>
        <p:txBody>
          <a:bodyPr vert="horz" lIns="0" tIns="72576" rIns="0" bIns="72576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Box 92"/>
          <p:cNvSpPr txBox="1">
            <a:spLocks noChangeArrowheads="1"/>
          </p:cNvSpPr>
          <p:nvPr userDrawn="1"/>
        </p:nvSpPr>
        <p:spPr bwMode="auto">
          <a:xfrm>
            <a:off x="6968220" y="9399551"/>
            <a:ext cx="2321148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Partner Summit</a:t>
            </a:r>
            <a:r>
              <a:rPr lang="en-US" sz="900" baseline="0" dirty="0">
                <a:latin typeface="+mn-lt"/>
              </a:rPr>
              <a:t> (Americas</a:t>
            </a:r>
            <a:r>
              <a:rPr lang="en-US" sz="900" baseline="0">
                <a:latin typeface="+mn-lt"/>
              </a:rPr>
              <a:t>) – </a:t>
            </a:r>
            <a:r>
              <a:rPr lang="en-US" sz="900" baseline="0" dirty="0">
                <a:latin typeface="+mn-lt"/>
              </a:rPr>
              <a:t>2017 Template </a:t>
            </a:r>
            <a:endParaRPr lang="en-US" sz="900" dirty="0">
              <a:latin typeface="+mn-lt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4503974" y="8503772"/>
            <a:ext cx="1753614" cy="5681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7781AA-5C7B-4A6F-8438-A17DCECA115B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774764" y="8726288"/>
            <a:ext cx="27619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Copyright © 2017. </a:t>
            </a:r>
            <a:r>
              <a:rPr lang="en-US" sz="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Infor</a:t>
            </a:r>
            <a:r>
              <a:rPr lang="en-US" sz="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. All Rights Reserved. </a:t>
            </a:r>
            <a:r>
              <a:rPr lang="en-US" sz="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www.infor.com</a:t>
            </a:r>
            <a:endParaRPr lang="en-US" sz="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5" r:id="rId2"/>
    <p:sldLayoutId id="2147483666" r:id="rId3"/>
    <p:sldLayoutId id="2147483742" r:id="rId4"/>
    <p:sldLayoutId id="2147483743" r:id="rId5"/>
    <p:sldLayoutId id="2147483744" r:id="rId6"/>
    <p:sldLayoutId id="2147483725" r:id="rId7"/>
    <p:sldLayoutId id="2147483675" r:id="rId8"/>
    <p:sldLayoutId id="2147483681" r:id="rId9"/>
    <p:sldLayoutId id="2147483676" r:id="rId10"/>
    <p:sldLayoutId id="2147483682" r:id="rId11"/>
    <p:sldLayoutId id="2147483678" r:id="rId12"/>
    <p:sldLayoutId id="2147483677" r:id="rId13"/>
    <p:sldLayoutId id="2147483679" r:id="rId14"/>
    <p:sldLayoutId id="2147483685" r:id="rId15"/>
    <p:sldLayoutId id="2147483738" r:id="rId16"/>
    <p:sldLayoutId id="2147483739" r:id="rId17"/>
    <p:sldLayoutId id="2147483746" r:id="rId18"/>
    <p:sldLayoutId id="2147483750" r:id="rId19"/>
    <p:sldLayoutId id="2147483751" r:id="rId20"/>
    <p:sldLayoutId id="2147483752" r:id="rId21"/>
  </p:sldLayoutIdLst>
  <p:hf hdr="0" ftr="0"/>
  <p:txStyles>
    <p:titleStyle>
      <a:lvl1pPr algn="l" defTabSz="1451519" rtl="0" eaLnBrk="1" latinLnBrk="0" hangingPunct="1">
        <a:lnSpc>
          <a:spcPct val="85000"/>
        </a:lnSpc>
        <a:spcBef>
          <a:spcPct val="0"/>
        </a:spcBef>
        <a:buNone/>
        <a:defRPr sz="6000" kern="1200" spc="-150" baseline="0">
          <a:solidFill>
            <a:schemeClr val="bg2">
              <a:lumMod val="25000"/>
            </a:schemeClr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87338" marR="0" indent="-287338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30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1pPr>
      <a:lvl2pPr marL="736600" marR="0" indent="-280988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26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2pPr>
      <a:lvl3pPr marL="1255713" marR="0" indent="-239713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22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3pPr>
      <a:lvl4pPr marL="1651000" marR="0" indent="-177800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18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4pPr>
      <a:lvl5pPr marL="2116138" marR="0" indent="-171450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16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5pPr>
      <a:lvl6pPr marL="3991676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ale.Menefee@Infor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885" y="3467100"/>
            <a:ext cx="11833643" cy="230237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400" dirty="0"/>
              <a:t>Infor Vendor Management System</a:t>
            </a:r>
            <a:br>
              <a:rPr lang="en-US" sz="5400" dirty="0"/>
            </a:br>
            <a:r>
              <a:rPr lang="en-US" sz="5400" dirty="0"/>
              <a:t>(VMS) Supplier Training</a:t>
            </a:r>
            <a:br>
              <a:rPr lang="en-US" sz="5400" dirty="0"/>
            </a:b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i="1" dirty="0"/>
              <a:t>Update: Subcontract Rate Negotiation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5043" y="6328177"/>
            <a:ext cx="5407762" cy="19697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Dale Menefee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Sr. Delivery Partner Manager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baseline="30000" dirty="0">
                <a:solidFill>
                  <a:schemeClr val="bg1"/>
                </a:solidFill>
              </a:rPr>
              <a:t>rd</a:t>
            </a:r>
            <a:r>
              <a:rPr lang="en-US" sz="3200" dirty="0">
                <a:solidFill>
                  <a:schemeClr val="bg1"/>
                </a:solidFill>
              </a:rPr>
              <a:t> Party Management Office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164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03" y="3025020"/>
            <a:ext cx="6929593" cy="4479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195" y="5763708"/>
            <a:ext cx="5509737" cy="3055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/>
          <p:cNvSpPr/>
          <p:nvPr/>
        </p:nvSpPr>
        <p:spPr>
          <a:xfrm rot="707212">
            <a:off x="5888099" y="6097861"/>
            <a:ext cx="3967720" cy="3525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7888" y="5696331"/>
            <a:ext cx="28028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View proposed rates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000" y="6597690"/>
            <a:ext cx="273700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Counter / propose new rates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9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6" y="2410445"/>
            <a:ext cx="6929593" cy="4479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57" y="5444035"/>
            <a:ext cx="7233766" cy="2634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819" y="6263390"/>
            <a:ext cx="4305673" cy="2880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3093" y="4009589"/>
            <a:ext cx="273700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Counter / propose new rates</a:t>
            </a:r>
          </a:p>
        </p:txBody>
      </p:sp>
      <p:sp>
        <p:nvSpPr>
          <p:cNvPr id="9" name="Arrow: Right 8"/>
          <p:cNvSpPr/>
          <p:nvPr/>
        </p:nvSpPr>
        <p:spPr>
          <a:xfrm rot="707212">
            <a:off x="3347496" y="5900748"/>
            <a:ext cx="1660753" cy="27997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8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300" y="3959213"/>
            <a:ext cx="7841660" cy="3200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55483" y="4330559"/>
            <a:ext cx="610263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Counter proposed Rate displayed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5483" y="5209171"/>
            <a:ext cx="5253125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Informational message noting Rate counterproposal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5483" y="6547104"/>
            <a:ext cx="4777637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Must check box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 complete counterproposal</a:t>
            </a:r>
          </a:p>
        </p:txBody>
      </p:sp>
      <p:sp>
        <p:nvSpPr>
          <p:cNvPr id="8" name="Arrow: Right 7"/>
          <p:cNvSpPr/>
          <p:nvPr/>
        </p:nvSpPr>
        <p:spPr>
          <a:xfrm rot="10186590">
            <a:off x="6851904" y="5742432"/>
            <a:ext cx="2072640" cy="2687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 rot="11318035">
            <a:off x="4268364" y="6535618"/>
            <a:ext cx="4695992" cy="31452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 rot="9460086">
            <a:off x="6317483" y="5058018"/>
            <a:ext cx="2645939" cy="3565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8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845" y="2514718"/>
            <a:ext cx="9254414" cy="6176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46204" y="5882156"/>
            <a:ext cx="5885091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Proposed candidate(s) now show in list, with proposed rates</a:t>
            </a:r>
          </a:p>
        </p:txBody>
      </p:sp>
      <p:sp>
        <p:nvSpPr>
          <p:cNvPr id="6" name="Arrow: Down 5"/>
          <p:cNvSpPr/>
          <p:nvPr/>
        </p:nvSpPr>
        <p:spPr>
          <a:xfrm rot="2399349">
            <a:off x="6041522" y="6645236"/>
            <a:ext cx="368443" cy="177504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8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/>
      </p:pic>
      <p:sp>
        <p:nvSpPr>
          <p:cNvPr id="4" name="Title 13"/>
          <p:cNvSpPr txBox="1">
            <a:spLocks/>
          </p:cNvSpPr>
          <p:nvPr/>
        </p:nvSpPr>
        <p:spPr>
          <a:xfrm>
            <a:off x="1514422" y="4925383"/>
            <a:ext cx="14140542" cy="12391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45151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150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5400" dirty="0"/>
              <a:t>Managing Offers</a:t>
            </a:r>
            <a:br>
              <a:rPr lang="en-US" sz="5400" dirty="0"/>
            </a:br>
            <a:r>
              <a:rPr lang="en-US" sz="5400" dirty="0"/>
              <a:t>Accept or Decline/Reject Offers … Negotiate</a:t>
            </a:r>
          </a:p>
        </p:txBody>
      </p:sp>
    </p:spTree>
    <p:extLst>
      <p:ext uri="{BB962C8B-B14F-4D97-AF65-F5344CB8AC3E}">
        <p14:creationId xmlns:p14="http://schemas.microsoft.com/office/powerpoint/2010/main" val="314038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5" y="2840170"/>
            <a:ext cx="8222693" cy="18746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09" y="6566066"/>
            <a:ext cx="13412362" cy="2034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88973" y="6844538"/>
            <a:ext cx="3236212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Supplier proposed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0312" y="6833240"/>
            <a:ext cx="2573231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Current offer rate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Managing Offers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484" y="5759687"/>
            <a:ext cx="10397655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Different rates here indicate a counterproposal was made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46756" y="6178885"/>
            <a:ext cx="1279691" cy="1391490"/>
            <a:chOff x="7246756" y="5615152"/>
            <a:chExt cx="1279691" cy="1955223"/>
          </a:xfrm>
        </p:grpSpPr>
        <p:sp>
          <p:nvSpPr>
            <p:cNvPr id="11" name="Arrow: Down 10"/>
            <p:cNvSpPr/>
            <p:nvPr/>
          </p:nvSpPr>
          <p:spPr>
            <a:xfrm rot="1292761">
              <a:off x="7246756" y="5621248"/>
              <a:ext cx="347003" cy="194912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Arrow: Down 12"/>
            <p:cNvSpPr/>
            <p:nvPr/>
          </p:nvSpPr>
          <p:spPr>
            <a:xfrm rot="20307239" flipH="1">
              <a:off x="8179444" y="5615152"/>
              <a:ext cx="347003" cy="194912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44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13" y="3255935"/>
            <a:ext cx="9015241" cy="20956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763" y="5620896"/>
            <a:ext cx="7495238" cy="2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Managing Offers</a:t>
            </a:r>
            <a:br>
              <a:rPr lang="en-US" sz="4800" dirty="0">
                <a:latin typeface="Arial (Headings)"/>
              </a:rPr>
            </a:br>
            <a:r>
              <a:rPr lang="en-US" sz="4800" dirty="0">
                <a:latin typeface="Arial (Headings)"/>
              </a:rPr>
              <a:t>Accept Offer with no Rate Counterproposal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9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61" y="2582320"/>
            <a:ext cx="10364098" cy="2248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572" y="2323509"/>
            <a:ext cx="4648603" cy="6820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Managing Offers – Negotiate Rate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6" y="2798253"/>
            <a:ext cx="6779771" cy="3038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0329" y="3144608"/>
            <a:ext cx="5482111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Must reject Offer &amp; propose revised rates in Comments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30329" y="6117380"/>
            <a:ext cx="5734987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Sourcing Specialist will receive Rejection &amp; can re-Offer</a:t>
            </a:r>
          </a:p>
          <a:p>
            <a:pPr algn="ctr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(rates may or may not change)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90" y="5131969"/>
            <a:ext cx="6851081" cy="3448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020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_handshake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152" y="5590695"/>
            <a:ext cx="4075375" cy="3276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1465" y="1642965"/>
            <a:ext cx="9950071" cy="5257801"/>
          </a:xfrm>
        </p:spPr>
        <p:txBody>
          <a:bodyPr/>
          <a:lstStyle/>
          <a:p>
            <a:pPr marL="455612" lvl="1" indent="0">
              <a:buNone/>
            </a:pPr>
            <a:endParaRPr lang="en-US" sz="3600" dirty="0">
              <a:solidFill>
                <a:srgbClr val="003352"/>
              </a:solidFill>
            </a:endParaRPr>
          </a:p>
          <a:p>
            <a:pPr marL="455612" lvl="1" indent="0">
              <a:buNone/>
            </a:pPr>
            <a:endParaRPr lang="en-US" sz="3600" dirty="0">
              <a:solidFill>
                <a:srgbClr val="003352"/>
              </a:solidFill>
            </a:endParaRPr>
          </a:p>
          <a:p>
            <a:pPr marL="455612" lvl="1" indent="0">
              <a:buNone/>
            </a:pPr>
            <a:endParaRPr lang="en-US" sz="3600" dirty="0">
              <a:solidFill>
                <a:srgbClr val="003352"/>
              </a:solidFill>
            </a:endParaRPr>
          </a:p>
          <a:p>
            <a:pPr marL="455612" lvl="1" indent="0">
              <a:buNone/>
            </a:pPr>
            <a:r>
              <a:rPr lang="en-US" sz="3600" dirty="0">
                <a:solidFill>
                  <a:srgbClr val="003352"/>
                </a:solidFill>
              </a:rPr>
              <a:t>Dale Menefee – </a:t>
            </a:r>
            <a:r>
              <a:rPr lang="en-US" sz="3600" dirty="0">
                <a:solidFill>
                  <a:schemeClr val="tx1"/>
                </a:solidFill>
              </a:rPr>
              <a:t>Sr. Delivery Partner Manager</a:t>
            </a:r>
          </a:p>
          <a:p>
            <a:pPr marL="1016000" lvl="2" indent="0">
              <a:buNone/>
            </a:pPr>
            <a:r>
              <a:rPr lang="en-US" sz="2800" dirty="0">
                <a:solidFill>
                  <a:srgbClr val="003352"/>
                </a:solidFill>
                <a:hlinkClick r:id="rId4"/>
              </a:rPr>
              <a:t>Dale.Menefee@Infor.com</a:t>
            </a:r>
            <a:r>
              <a:rPr lang="en-US" sz="2800" dirty="0">
                <a:solidFill>
                  <a:srgbClr val="003352"/>
                </a:solidFill>
              </a:rPr>
              <a:t>   440-724-4780</a:t>
            </a:r>
            <a:endParaRPr lang="en-US" sz="4400" dirty="0"/>
          </a:p>
          <a:p>
            <a:pPr marL="1016000" lvl="2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1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63203" y="3291839"/>
            <a:ext cx="12448164" cy="42306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 demonstrate additional, focused functionality in VMS around  subcontractor rate negotiations, beyond what is provided in base Supplier training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US" sz="3200" dirty="0"/>
              <a:t>How to counter rates included in initial </a:t>
            </a:r>
            <a:r>
              <a:rPr lang="en-US" sz="3200" b="1" dirty="0"/>
              <a:t>Request</a:t>
            </a:r>
            <a:r>
              <a:rPr lang="en-US" sz="3200" dirty="0"/>
              <a:t>, with specific rates when proposing Candidate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800" dirty="0"/>
              <a:t>Base Supplier training demonstrates counterproposal at time of Offer Accept/ Reject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n-US" sz="3200" dirty="0"/>
              <a:t>Saves cycles; if candidate is selected, </a:t>
            </a:r>
            <a:r>
              <a:rPr lang="en-US" sz="3200" b="1" dirty="0"/>
              <a:t>Offer</a:t>
            </a:r>
            <a:r>
              <a:rPr lang="en-US" sz="3200" dirty="0"/>
              <a:t> can come with your proposed rate incorporated in first pass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Supplier VMS update</a:t>
            </a:r>
          </a:p>
        </p:txBody>
      </p:sp>
    </p:spTree>
    <p:extLst>
      <p:ext uri="{BB962C8B-B14F-4D97-AF65-F5344CB8AC3E}">
        <p14:creationId xmlns:p14="http://schemas.microsoft.com/office/powerpoint/2010/main" val="407554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622" y="2317884"/>
            <a:ext cx="8780952" cy="6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29456" y="7591245"/>
            <a:ext cx="3941318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Proposed resources now appear in list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248" y="1901473"/>
            <a:ext cx="745999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** this slide copied from Base Supplier Training deck **</a:t>
            </a:r>
          </a:p>
        </p:txBody>
      </p:sp>
    </p:spTree>
    <p:extLst>
      <p:ext uri="{BB962C8B-B14F-4D97-AF65-F5344CB8AC3E}">
        <p14:creationId xmlns:p14="http://schemas.microsoft.com/office/powerpoint/2010/main" val="393883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63" y="2609088"/>
            <a:ext cx="4686438" cy="5590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5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/>
      </p:pic>
      <p:sp>
        <p:nvSpPr>
          <p:cNvPr id="4" name="Title 13"/>
          <p:cNvSpPr txBox="1">
            <a:spLocks/>
          </p:cNvSpPr>
          <p:nvPr/>
        </p:nvSpPr>
        <p:spPr>
          <a:xfrm>
            <a:off x="1502230" y="5644711"/>
            <a:ext cx="14140542" cy="12391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45151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150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5400" dirty="0"/>
              <a:t>Managing Requests – </a:t>
            </a:r>
            <a:br>
              <a:rPr lang="en-US" sz="5400" dirty="0"/>
            </a:br>
            <a:r>
              <a:rPr lang="en-US" sz="5400" dirty="0"/>
              <a:t>Propose Resources / Submit Candidates, </a:t>
            </a:r>
          </a:p>
          <a:p>
            <a:r>
              <a:rPr lang="en-US" sz="5400" i="1" dirty="0"/>
              <a:t>including New Rate Proposal</a:t>
            </a:r>
          </a:p>
        </p:txBody>
      </p:sp>
    </p:spTree>
    <p:extLst>
      <p:ext uri="{BB962C8B-B14F-4D97-AF65-F5344CB8AC3E}">
        <p14:creationId xmlns:p14="http://schemas.microsoft.com/office/powerpoint/2010/main" val="36003361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566" y="2133600"/>
            <a:ext cx="13314367" cy="6506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971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69" y="3073141"/>
            <a:ext cx="13990476" cy="54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134" y="1901473"/>
            <a:ext cx="886422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** this slide copied from Base Supplier Training deck, slide #36**</a:t>
            </a:r>
          </a:p>
        </p:txBody>
      </p:sp>
    </p:spTree>
    <p:extLst>
      <p:ext uri="{BB962C8B-B14F-4D97-AF65-F5344CB8AC3E}">
        <p14:creationId xmlns:p14="http://schemas.microsoft.com/office/powerpoint/2010/main" val="229912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71" y="2317884"/>
            <a:ext cx="4676190" cy="6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134" y="1901473"/>
            <a:ext cx="886422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** this slide copied from Base Supplier Training deck, slide #37 **</a:t>
            </a:r>
          </a:p>
        </p:txBody>
      </p:sp>
    </p:spTree>
    <p:extLst>
      <p:ext uri="{BB962C8B-B14F-4D97-AF65-F5344CB8AC3E}">
        <p14:creationId xmlns:p14="http://schemas.microsoft.com/office/powerpoint/2010/main" val="256096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enefee\AppData\Local\Temp\SNAGHTMLee96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3" y="2317884"/>
            <a:ext cx="9443798" cy="6175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3713" y="7663397"/>
            <a:ext cx="4728867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View of resources already proposed – currently none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1305" y="3692105"/>
            <a:ext cx="525945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Propose resources from pool</a:t>
            </a:r>
          </a:p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</a:t>
            </a:r>
          </a:p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Add a new profile &amp; propose </a:t>
            </a:r>
          </a:p>
        </p:txBody>
      </p:sp>
      <p:sp>
        <p:nvSpPr>
          <p:cNvPr id="6" name="Arrow: Right 5"/>
          <p:cNvSpPr/>
          <p:nvPr/>
        </p:nvSpPr>
        <p:spPr>
          <a:xfrm rot="12480935">
            <a:off x="4330460" y="3226279"/>
            <a:ext cx="741872" cy="41406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Arrow: Right 7"/>
          <p:cNvSpPr/>
          <p:nvPr/>
        </p:nvSpPr>
        <p:spPr>
          <a:xfrm rot="12480935">
            <a:off x="3093185" y="3627129"/>
            <a:ext cx="1346747" cy="41406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1373" y="1901473"/>
            <a:ext cx="903574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** this slide copied from Base Supplier Training deck, slide #38 **</a:t>
            </a:r>
          </a:p>
        </p:txBody>
      </p:sp>
    </p:spTree>
    <p:extLst>
      <p:ext uri="{BB962C8B-B14F-4D97-AF65-F5344CB8AC3E}">
        <p14:creationId xmlns:p14="http://schemas.microsoft.com/office/powerpoint/2010/main" val="404837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9344" y="2915727"/>
            <a:ext cx="9920377" cy="6038489"/>
            <a:chOff x="569344" y="1999817"/>
            <a:chExt cx="10507453" cy="6954400"/>
          </a:xfrm>
        </p:grpSpPr>
        <p:pic>
          <p:nvPicPr>
            <p:cNvPr id="3074" name="Picture 2" descr="C:\Users\dmenefee\AppData\Local\Temp\SNAGHTMLf461f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622" y="2648667"/>
              <a:ext cx="9020175" cy="6305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828806" y="3881887"/>
              <a:ext cx="3197082" cy="992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Can filter list below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With Search</a:t>
              </a:r>
            </a:p>
          </p:txBody>
        </p:sp>
        <p:sp>
          <p:nvSpPr>
            <p:cNvPr id="6" name="Arrow: Down 5"/>
            <p:cNvSpPr/>
            <p:nvPr/>
          </p:nvSpPr>
          <p:spPr>
            <a:xfrm rot="1910151">
              <a:off x="3827377" y="2841142"/>
              <a:ext cx="293973" cy="64615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9483" y="1999817"/>
              <a:ext cx="3064395" cy="984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Can add new profile &amp; submit</a:t>
              </a:r>
            </a:p>
          </p:txBody>
        </p:sp>
        <p:sp>
          <p:nvSpPr>
            <p:cNvPr id="8" name="Arrow: Down 7"/>
            <p:cNvSpPr/>
            <p:nvPr/>
          </p:nvSpPr>
          <p:spPr>
            <a:xfrm>
              <a:off x="2415396" y="6431824"/>
              <a:ext cx="454988" cy="110766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Arrow: Down 10"/>
            <p:cNvSpPr/>
            <p:nvPr/>
          </p:nvSpPr>
          <p:spPr>
            <a:xfrm rot="10800000">
              <a:off x="2415396" y="3707350"/>
              <a:ext cx="454988" cy="110766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344" y="4858884"/>
              <a:ext cx="2301041" cy="1488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Select profiles &amp; click Submit</a:t>
              </a: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134" y="1901473"/>
            <a:ext cx="886422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** this slide copied from Base Supplier Training deck, slide #39 **</a:t>
            </a:r>
          </a:p>
        </p:txBody>
      </p:sp>
    </p:spTree>
    <p:extLst>
      <p:ext uri="{BB962C8B-B14F-4D97-AF65-F5344CB8AC3E}">
        <p14:creationId xmlns:p14="http://schemas.microsoft.com/office/powerpoint/2010/main" val="144251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90" y="2220372"/>
            <a:ext cx="5971429" cy="66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327" y="3709442"/>
            <a:ext cx="5095238" cy="42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72671" y="2317884"/>
            <a:ext cx="4942275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Provide any missing information, add comments, attach resumes, </a:t>
            </a:r>
            <a:r>
              <a:rPr lang="en-US" sz="32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etc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6630" y="5567991"/>
            <a:ext cx="273357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Anything with a red asterisk is required</a:t>
            </a:r>
          </a:p>
        </p:txBody>
      </p:sp>
      <p:sp>
        <p:nvSpPr>
          <p:cNvPr id="8" name="Arrow: Right 7"/>
          <p:cNvSpPr/>
          <p:nvPr/>
        </p:nvSpPr>
        <p:spPr>
          <a:xfrm rot="251133" flipH="1">
            <a:off x="2744341" y="5650637"/>
            <a:ext cx="2277798" cy="35825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31985" y="2915728"/>
            <a:ext cx="879894" cy="3795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50436" y="489084"/>
            <a:ext cx="12447351" cy="141591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(Headings)"/>
              </a:rPr>
              <a:t>Propose Resources / Submit Candidates</a:t>
            </a:r>
            <a:endParaRPr lang="en-US" sz="4800" spc="-150" dirty="0">
              <a:latin typeface="Arial (Headings)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7134" y="1901473"/>
            <a:ext cx="886422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** this slide copied from Base Supplier Training deck, slide #40 **</a:t>
            </a:r>
          </a:p>
        </p:txBody>
      </p:sp>
      <p:sp>
        <p:nvSpPr>
          <p:cNvPr id="2" name="Arrow: Down 1"/>
          <p:cNvSpPr/>
          <p:nvPr/>
        </p:nvSpPr>
        <p:spPr>
          <a:xfrm rot="4848457">
            <a:off x="7810446" y="7921052"/>
            <a:ext cx="372353" cy="1155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42136" y="8108514"/>
            <a:ext cx="653864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New Section, for counter-proposing rates</a:t>
            </a:r>
          </a:p>
        </p:txBody>
      </p:sp>
    </p:spTree>
    <p:extLst>
      <p:ext uri="{BB962C8B-B14F-4D97-AF65-F5344CB8AC3E}">
        <p14:creationId xmlns:p14="http://schemas.microsoft.com/office/powerpoint/2010/main" val="123675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Infor10x">
  <a:themeElements>
    <a:clrScheme name="Custom 4">
      <a:dk1>
        <a:srgbClr val="262626"/>
      </a:dk1>
      <a:lt1>
        <a:srgbClr val="FFFFFF"/>
      </a:lt1>
      <a:dk2>
        <a:srgbClr val="13A3F7"/>
      </a:dk2>
      <a:lt2>
        <a:srgbClr val="F2F2F2"/>
      </a:lt2>
      <a:accent1>
        <a:srgbClr val="34C5FA"/>
      </a:accent1>
      <a:accent2>
        <a:srgbClr val="FE6300"/>
      </a:accent2>
      <a:accent3>
        <a:srgbClr val="2CB228"/>
      </a:accent3>
      <a:accent4>
        <a:srgbClr val="FFA900"/>
      </a:accent4>
      <a:accent5>
        <a:srgbClr val="00C1B4"/>
      </a:accent5>
      <a:accent6>
        <a:srgbClr val="005CE5"/>
      </a:accent6>
      <a:hlink>
        <a:srgbClr val="005CE6"/>
      </a:hlink>
      <a:folHlink>
        <a:srgbClr val="7533A6"/>
      </a:folHlink>
    </a:clrScheme>
    <a:fontScheme name="Infor10x Arial Font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ctr">
          <a:defRPr sz="320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5265DC61FA4C4D806E1FBC7E140A0F" ma:contentTypeVersion="0" ma:contentTypeDescription="Create a new document." ma:contentTypeScope="" ma:versionID="55388661c0dc55dc228e447c1e48f49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E6C41B7-149F-4DDD-9304-086642ED96E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56AD6A-561B-400D-9B09-3B74690E4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19CA6-EBF8-43C3-8D47-CD701D44B2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52796</TotalTime>
  <Words>524</Words>
  <Application>Microsoft Office PowerPoint</Application>
  <PresentationFormat>Custom</PresentationFormat>
  <Paragraphs>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Arial (Headings)</vt:lpstr>
      <vt:lpstr>Calibri</vt:lpstr>
      <vt:lpstr>Tahoma</vt:lpstr>
      <vt:lpstr>Infor10x</vt:lpstr>
      <vt:lpstr>Infor Vendor Management System (VMS) Supplier Training   Update: Subcontract Rate Negotiation</vt:lpstr>
      <vt:lpstr>Purpose of this Supplier VMS update</vt:lpstr>
      <vt:lpstr>PowerPoint Presentation</vt:lpstr>
      <vt:lpstr>Propose Resources / Submit Candidates</vt:lpstr>
      <vt:lpstr>Propose Resources / Submit Candidates</vt:lpstr>
      <vt:lpstr>Propose Resources / Submit Candidates</vt:lpstr>
      <vt:lpstr>Propose Resources / Submit Candidates</vt:lpstr>
      <vt:lpstr>Propose Resources / Submit Candidates</vt:lpstr>
      <vt:lpstr>Propose Resources / Submit Candidates</vt:lpstr>
      <vt:lpstr>Propose Resources / Submit Candidates</vt:lpstr>
      <vt:lpstr>Propose Resources / Submit Candidates</vt:lpstr>
      <vt:lpstr>Propose Resources / Submit Candidates</vt:lpstr>
      <vt:lpstr>Propose Resources / Submit Candidates</vt:lpstr>
      <vt:lpstr>PowerPoint Presentation</vt:lpstr>
      <vt:lpstr>Managing Offers</vt:lpstr>
      <vt:lpstr>Managing Offers Accept Offer with no Rate Counterproposal</vt:lpstr>
      <vt:lpstr>Managing Offers – Negotiate Rate</vt:lpstr>
      <vt:lpstr>Propose Resources / Submit Candidates</vt:lpstr>
      <vt:lpstr>PowerPoint Presentation</vt:lpstr>
      <vt:lpstr>PowerPoint Presentation</vt:lpstr>
      <vt:lpstr>Propose Resources / Submit Candidates</vt:lpstr>
      <vt:lpstr>Propose Resources / Submit Candidates</vt:lpstr>
    </vt:vector>
  </TitlesOfParts>
  <Company>Infor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Dale Menefee</cp:lastModifiedBy>
  <cp:revision>1094</cp:revision>
  <cp:lastPrinted>2017-11-14T20:44:49Z</cp:lastPrinted>
  <dcterms:created xsi:type="dcterms:W3CDTF">2012-08-27T14:43:21Z</dcterms:created>
  <dcterms:modified xsi:type="dcterms:W3CDTF">2017-11-14T20:51:47Z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0x010100495265DC61FA4C4D806E1FBC7E140A0F</vt:lpwstr>
  </property>
</Properties>
</file>