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6" r:id="rId5"/>
  </p:sldMasterIdLst>
  <p:notesMasterIdLst>
    <p:notesMasterId r:id="rId108"/>
  </p:notesMasterIdLst>
  <p:handoutMasterIdLst>
    <p:handoutMasterId r:id="rId109"/>
  </p:handoutMasterIdLst>
  <p:sldIdLst>
    <p:sldId id="457" r:id="rId6"/>
    <p:sldId id="449" r:id="rId7"/>
    <p:sldId id="514" r:id="rId8"/>
    <p:sldId id="522" r:id="rId9"/>
    <p:sldId id="540" r:id="rId10"/>
    <p:sldId id="541" r:id="rId11"/>
    <p:sldId id="679" r:id="rId12"/>
    <p:sldId id="549" r:id="rId13"/>
    <p:sldId id="548" r:id="rId14"/>
    <p:sldId id="543" r:id="rId15"/>
    <p:sldId id="705" r:id="rId16"/>
    <p:sldId id="666" r:id="rId17"/>
    <p:sldId id="706" r:id="rId18"/>
    <p:sldId id="655" r:id="rId19"/>
    <p:sldId id="520" r:id="rId20"/>
    <p:sldId id="656" r:id="rId21"/>
    <p:sldId id="657" r:id="rId22"/>
    <p:sldId id="597" r:id="rId23"/>
    <p:sldId id="697" r:id="rId24"/>
    <p:sldId id="552" r:id="rId25"/>
    <p:sldId id="661" r:id="rId26"/>
    <p:sldId id="683" r:id="rId27"/>
    <p:sldId id="685" r:id="rId28"/>
    <p:sldId id="686" r:id="rId29"/>
    <p:sldId id="684" r:id="rId30"/>
    <p:sldId id="682" r:id="rId31"/>
    <p:sldId id="556" r:id="rId32"/>
    <p:sldId id="621" r:id="rId33"/>
    <p:sldId id="708" r:id="rId34"/>
    <p:sldId id="623" r:id="rId35"/>
    <p:sldId id="598" r:id="rId36"/>
    <p:sldId id="599" r:id="rId37"/>
    <p:sldId id="600" r:id="rId38"/>
    <p:sldId id="601" r:id="rId39"/>
    <p:sldId id="662" r:id="rId40"/>
    <p:sldId id="602" r:id="rId41"/>
    <p:sldId id="603" r:id="rId42"/>
    <p:sldId id="604" r:id="rId43"/>
    <p:sldId id="605" r:id="rId44"/>
    <p:sldId id="606" r:id="rId45"/>
    <p:sldId id="607" r:id="rId46"/>
    <p:sldId id="608" r:id="rId47"/>
    <p:sldId id="663" r:id="rId48"/>
    <p:sldId id="560" r:id="rId49"/>
    <p:sldId id="594" r:id="rId50"/>
    <p:sldId id="595" r:id="rId51"/>
    <p:sldId id="614" r:id="rId52"/>
    <p:sldId id="596" r:id="rId53"/>
    <p:sldId id="664" r:id="rId54"/>
    <p:sldId id="649" r:id="rId55"/>
    <p:sldId id="650" r:id="rId56"/>
    <p:sldId id="665" r:id="rId57"/>
    <p:sldId id="615" r:id="rId58"/>
    <p:sldId id="616" r:id="rId59"/>
    <p:sldId id="617" r:id="rId60"/>
    <p:sldId id="618" r:id="rId61"/>
    <p:sldId id="660" r:id="rId62"/>
    <p:sldId id="678" r:id="rId63"/>
    <p:sldId id="668" r:id="rId64"/>
    <p:sldId id="669" r:id="rId65"/>
    <p:sldId id="670" r:id="rId66"/>
    <p:sldId id="571" r:id="rId67"/>
    <p:sldId id="637" r:id="rId68"/>
    <p:sldId id="638" r:id="rId69"/>
    <p:sldId id="639" r:id="rId70"/>
    <p:sldId id="640" r:id="rId71"/>
    <p:sldId id="569" r:id="rId72"/>
    <p:sldId id="707" r:id="rId73"/>
    <p:sldId id="680" r:id="rId74"/>
    <p:sldId id="724" r:id="rId75"/>
    <p:sldId id="709" r:id="rId76"/>
    <p:sldId id="710" r:id="rId77"/>
    <p:sldId id="711" r:id="rId78"/>
    <p:sldId id="712" r:id="rId79"/>
    <p:sldId id="713" r:id="rId80"/>
    <p:sldId id="714" r:id="rId81"/>
    <p:sldId id="715" r:id="rId82"/>
    <p:sldId id="716" r:id="rId83"/>
    <p:sldId id="717" r:id="rId84"/>
    <p:sldId id="718" r:id="rId85"/>
    <p:sldId id="719" r:id="rId86"/>
    <p:sldId id="720" r:id="rId87"/>
    <p:sldId id="721" r:id="rId88"/>
    <p:sldId id="722" r:id="rId89"/>
    <p:sldId id="681" r:id="rId90"/>
    <p:sldId id="688" r:id="rId91"/>
    <p:sldId id="689" r:id="rId92"/>
    <p:sldId id="673" r:id="rId93"/>
    <p:sldId id="674" r:id="rId94"/>
    <p:sldId id="675" r:id="rId95"/>
    <p:sldId id="692" r:id="rId96"/>
    <p:sldId id="694" r:id="rId97"/>
    <p:sldId id="676" r:id="rId98"/>
    <p:sldId id="677" r:id="rId99"/>
    <p:sldId id="695" r:id="rId100"/>
    <p:sldId id="696" r:id="rId101"/>
    <p:sldId id="573" r:id="rId102"/>
    <p:sldId id="698" r:id="rId103"/>
    <p:sldId id="653" r:id="rId104"/>
    <p:sldId id="704" r:id="rId105"/>
    <p:sldId id="659" r:id="rId106"/>
    <p:sldId id="451" r:id="rId107"/>
  </p:sldIdLst>
  <p:sldSz cx="16257588" cy="9144000"/>
  <p:notesSz cx="7102475" cy="9388475"/>
  <p:defaultTex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39A49696-1AA3-B74F-818F-910F65F334BD}">
          <p14:sldIdLst>
            <p14:sldId id="457"/>
            <p14:sldId id="449"/>
            <p14:sldId id="514"/>
            <p14:sldId id="522"/>
            <p14:sldId id="540"/>
            <p14:sldId id="541"/>
            <p14:sldId id="679"/>
            <p14:sldId id="549"/>
            <p14:sldId id="548"/>
            <p14:sldId id="543"/>
            <p14:sldId id="705"/>
            <p14:sldId id="666"/>
            <p14:sldId id="706"/>
            <p14:sldId id="655"/>
            <p14:sldId id="520"/>
            <p14:sldId id="656"/>
            <p14:sldId id="657"/>
            <p14:sldId id="597"/>
            <p14:sldId id="697"/>
            <p14:sldId id="552"/>
            <p14:sldId id="661"/>
            <p14:sldId id="683"/>
            <p14:sldId id="685"/>
            <p14:sldId id="686"/>
            <p14:sldId id="684"/>
            <p14:sldId id="682"/>
            <p14:sldId id="556"/>
            <p14:sldId id="621"/>
            <p14:sldId id="708"/>
            <p14:sldId id="623"/>
            <p14:sldId id="598"/>
            <p14:sldId id="599"/>
            <p14:sldId id="600"/>
            <p14:sldId id="601"/>
            <p14:sldId id="662"/>
            <p14:sldId id="602"/>
            <p14:sldId id="603"/>
            <p14:sldId id="604"/>
            <p14:sldId id="605"/>
            <p14:sldId id="606"/>
            <p14:sldId id="607"/>
            <p14:sldId id="608"/>
            <p14:sldId id="663"/>
            <p14:sldId id="560"/>
            <p14:sldId id="594"/>
            <p14:sldId id="595"/>
            <p14:sldId id="614"/>
            <p14:sldId id="596"/>
            <p14:sldId id="664"/>
            <p14:sldId id="649"/>
            <p14:sldId id="650"/>
            <p14:sldId id="665"/>
            <p14:sldId id="615"/>
            <p14:sldId id="616"/>
            <p14:sldId id="617"/>
            <p14:sldId id="618"/>
            <p14:sldId id="660"/>
            <p14:sldId id="678"/>
            <p14:sldId id="668"/>
            <p14:sldId id="669"/>
            <p14:sldId id="670"/>
            <p14:sldId id="571"/>
            <p14:sldId id="637"/>
            <p14:sldId id="638"/>
            <p14:sldId id="639"/>
            <p14:sldId id="640"/>
            <p14:sldId id="569"/>
            <p14:sldId id="707"/>
            <p14:sldId id="680"/>
            <p14:sldId id="724"/>
            <p14:sldId id="709"/>
            <p14:sldId id="710"/>
            <p14:sldId id="711"/>
            <p14:sldId id="712"/>
            <p14:sldId id="713"/>
            <p14:sldId id="714"/>
            <p14:sldId id="715"/>
            <p14:sldId id="716"/>
            <p14:sldId id="717"/>
            <p14:sldId id="718"/>
            <p14:sldId id="719"/>
            <p14:sldId id="720"/>
            <p14:sldId id="721"/>
            <p14:sldId id="722"/>
            <p14:sldId id="681"/>
            <p14:sldId id="688"/>
            <p14:sldId id="689"/>
            <p14:sldId id="673"/>
            <p14:sldId id="674"/>
            <p14:sldId id="675"/>
            <p14:sldId id="692"/>
            <p14:sldId id="694"/>
            <p14:sldId id="676"/>
            <p14:sldId id="677"/>
            <p14:sldId id="695"/>
            <p14:sldId id="696"/>
            <p14:sldId id="573"/>
            <p14:sldId id="698"/>
            <p14:sldId id="653"/>
            <p14:sldId id="704"/>
            <p14:sldId id="659"/>
            <p14:sldId id="451"/>
          </p14:sldIdLst>
        </p14:section>
        <p14:section name="Untitled Section" id="{8F3A1874-7379-4F7C-9947-4C4D7FB7E846}">
          <p14:sldIdLst/>
        </p14:section>
      </p14:sectionLst>
    </p:ext>
    <p:ext uri="{EFAFB233-063F-42B5-8137-9DF3F51BA10A}">
      <p15:sldGuideLst xmlns:p15="http://schemas.microsoft.com/office/powerpoint/2012/main">
        <p15:guide id="1" orient="horz" pos="1562">
          <p15:clr>
            <a:srgbClr val="A4A3A4"/>
          </p15:clr>
        </p15:guide>
        <p15:guide id="2" pos="677">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CC00"/>
    <a:srgbClr val="009900"/>
    <a:srgbClr val="33CC33"/>
    <a:srgbClr val="2D2D2D"/>
    <a:srgbClr val="CCFFCC"/>
    <a:srgbClr val="00A39F"/>
    <a:srgbClr val="DFF1FF"/>
    <a:srgbClr val="D3E3F0"/>
    <a:srgbClr val="F0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0398" autoAdjust="0"/>
  </p:normalViewPr>
  <p:slideViewPr>
    <p:cSldViewPr snapToGrid="0">
      <p:cViewPr varScale="1">
        <p:scale>
          <a:sx n="63" d="100"/>
          <a:sy n="63" d="100"/>
        </p:scale>
        <p:origin x="490" y="-86"/>
      </p:cViewPr>
      <p:guideLst>
        <p:guide orient="horz" pos="1562"/>
        <p:guide pos="677"/>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Objects="1">
      <p:cViewPr varScale="1">
        <p:scale>
          <a:sx n="70" d="100"/>
          <a:sy n="70" d="100"/>
        </p:scale>
        <p:origin x="2976" y="66"/>
      </p:cViewPr>
      <p:guideLst>
        <p:guide orient="horz" pos="2957"/>
        <p:guide pos="2237"/>
      </p:guideLst>
    </p:cSldViewPr>
  </p:notesViewPr>
  <p:gridSpacing cx="75895" cy="75895"/>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handoutMaster" Target="handoutMasters/handout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32145" y="8824217"/>
            <a:ext cx="3077739" cy="469424"/>
          </a:xfrm>
          <a:prstGeom prst="rect">
            <a:avLst/>
          </a:prstGeom>
        </p:spPr>
        <p:txBody>
          <a:bodyPr vert="horz" lIns="94229" tIns="47114" rIns="94229" bIns="47114" rtlCol="0" anchor="b"/>
          <a:lstStyle>
            <a:lvl1pPr algn="l">
              <a:defRPr sz="1200"/>
            </a:lvl1pPr>
          </a:lstStyle>
          <a:p>
            <a:endParaRPr lang="en-US"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3551239" y="8824217"/>
            <a:ext cx="3077739" cy="469424"/>
          </a:xfrm>
          <a:prstGeom prst="rect">
            <a:avLst/>
          </a:prstGeom>
        </p:spPr>
        <p:txBody>
          <a:bodyPr vert="horz" lIns="94229" tIns="47114" rIns="94229" bIns="47114" rtlCol="0" anchor="b"/>
          <a:lstStyle>
            <a:lvl1pPr algn="r">
              <a:defRPr sz="1200"/>
            </a:lvl1pPr>
          </a:lstStyle>
          <a:p>
            <a:fld id="{42CD40DD-BC93-4D46-96F0-58214B8050CF}" type="slidenum">
              <a:rPr lang="en-US" sz="1000">
                <a:latin typeface="Arial" pitchFamily="34" charset="0"/>
                <a:cs typeface="Arial" pitchFamily="34" charset="0"/>
              </a:rPr>
              <a:t>‹#›</a:t>
            </a:fld>
            <a:endParaRPr lang="en-US" sz="1000">
              <a:latin typeface="Arial" pitchFamily="34" charset="0"/>
              <a:cs typeface="Arial" pitchFamily="34" charset="0"/>
            </a:endParaRPr>
          </a:p>
        </p:txBody>
      </p:sp>
      <p:sp>
        <p:nvSpPr>
          <p:cNvPr id="7" name="Header Placeholder 1"/>
          <p:cNvSpPr>
            <a:spLocks noGrp="1"/>
          </p:cNvSpPr>
          <p:nvPr>
            <p:ph type="hdr" sz="quarter"/>
          </p:nvPr>
        </p:nvSpPr>
        <p:spPr>
          <a:xfrm>
            <a:off x="1036022" y="226060"/>
            <a:ext cx="2829619" cy="338198"/>
          </a:xfrm>
          <a:prstGeom prst="rect">
            <a:avLst/>
          </a:prstGeom>
        </p:spPr>
        <p:txBody>
          <a:bodyPr vert="horz" lIns="94229" tIns="47114" rIns="94229" bIns="47114" rtlCol="0"/>
          <a:lstStyle>
            <a:lvl1pPr algn="l">
              <a:defRPr sz="1200"/>
            </a:lvl1pPr>
          </a:lstStyle>
          <a:p>
            <a:endParaRPr lang="en-US" sz="1000">
              <a:latin typeface="Arial" pitchFamily="34" charset="0"/>
              <a:cs typeface="Arial" pitchFamily="34" charset="0"/>
            </a:endParaRPr>
          </a:p>
        </p:txBody>
      </p:sp>
      <p:sp>
        <p:nvSpPr>
          <p:cNvPr id="8" name="Date Placeholder 2"/>
          <p:cNvSpPr>
            <a:spLocks noGrp="1"/>
          </p:cNvSpPr>
          <p:nvPr>
            <p:ph type="dt" idx="1"/>
          </p:nvPr>
        </p:nvSpPr>
        <p:spPr>
          <a:xfrm>
            <a:off x="4023093" y="226060"/>
            <a:ext cx="2672166" cy="338198"/>
          </a:xfrm>
          <a:prstGeom prst="rect">
            <a:avLst/>
          </a:prstGeom>
        </p:spPr>
        <p:txBody>
          <a:bodyPr vert="horz" lIns="94229" tIns="47114" rIns="94229" bIns="47114" rtlCol="0"/>
          <a:lstStyle>
            <a:lvl1pPr algn="r">
              <a:defRPr sz="1200"/>
            </a:lvl1pPr>
          </a:lstStyle>
          <a:p>
            <a:fld id="{4555C116-A89E-4ABF-B5F8-752B759D771C}" type="datetimeFigureOut">
              <a:rPr lang="en-US" sz="1000">
                <a:latin typeface="Arial" pitchFamily="34" charset="0"/>
                <a:cs typeface="Arial" pitchFamily="34" charset="0"/>
              </a:rPr>
              <a:t>11/6/2017</a:t>
            </a:fld>
            <a:endParaRPr lang="en-US" sz="1000" dirty="0">
              <a:latin typeface="Arial" pitchFamily="34" charset="0"/>
              <a:cs typeface="Arial" pitchFamily="34" charset="0"/>
            </a:endParaRPr>
          </a:p>
        </p:txBody>
      </p:sp>
      <p:pic>
        <p:nvPicPr>
          <p:cNvPr id="9" name="Picture 2" descr="\\psf\Home\Desktop\Infor_TMLogo_RGB_08051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7218" y="226060"/>
            <a:ext cx="373845" cy="338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61904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36022" y="226060"/>
            <a:ext cx="2829619" cy="338198"/>
          </a:xfrm>
          <a:prstGeom prst="rect">
            <a:avLst/>
          </a:prstGeom>
        </p:spPr>
        <p:txBody>
          <a:bodyPr vert="horz" lIns="94229" tIns="47114" rIns="94229" bIns="47114" rtlCol="0"/>
          <a:lstStyle>
            <a:lvl1pPr algn="l">
              <a:defRPr sz="10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4023093" y="226060"/>
            <a:ext cx="2672166" cy="338198"/>
          </a:xfrm>
          <a:prstGeom prst="rect">
            <a:avLst/>
          </a:prstGeom>
        </p:spPr>
        <p:txBody>
          <a:bodyPr vert="horz" lIns="94229" tIns="47114" rIns="94229" bIns="47114" rtlCol="0"/>
          <a:lstStyle>
            <a:lvl1pPr algn="r">
              <a:defRPr sz="1000">
                <a:latin typeface="Arial" pitchFamily="34" charset="0"/>
                <a:cs typeface="Arial" pitchFamily="34" charset="0"/>
              </a:defRPr>
            </a:lvl1pPr>
          </a:lstStyle>
          <a:p>
            <a:fld id="{4555C116-A89E-4ABF-B5F8-752B759D771C}" type="datetimeFigureOut">
              <a:rPr lang="en-US" smtClean="0"/>
              <a:pPr/>
              <a:t>11/6/2017</a:t>
            </a:fld>
            <a:endParaRPr lang="en-US"/>
          </a:p>
        </p:txBody>
      </p:sp>
      <p:sp>
        <p:nvSpPr>
          <p:cNvPr id="4" name="Slide Image Placeholder 3"/>
          <p:cNvSpPr>
            <a:spLocks noGrp="1" noRot="1" noChangeAspect="1"/>
          </p:cNvSpPr>
          <p:nvPr>
            <p:ph type="sldImg" idx="2"/>
          </p:nvPr>
        </p:nvSpPr>
        <p:spPr>
          <a:xfrm>
            <a:off x="425450" y="800100"/>
            <a:ext cx="6251575" cy="351790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psf\Home\Desktop\Infor_TMLogo_RGB_080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218" y="226060"/>
            <a:ext cx="373845" cy="33819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ooter Placeholder 3"/>
          <p:cNvSpPr>
            <a:spLocks noGrp="1"/>
          </p:cNvSpPr>
          <p:nvPr>
            <p:ph type="ftr" sz="quarter" idx="4"/>
          </p:nvPr>
        </p:nvSpPr>
        <p:spPr>
          <a:xfrm>
            <a:off x="432145" y="8824217"/>
            <a:ext cx="3077739" cy="469424"/>
          </a:xfrm>
          <a:prstGeom prst="rect">
            <a:avLst/>
          </a:prstGeom>
        </p:spPr>
        <p:txBody>
          <a:bodyPr vert="horz" lIns="94229" tIns="47114" rIns="94229" bIns="47114" rtlCol="0" anchor="b"/>
          <a:lstStyle>
            <a:lvl1pPr algn="l">
              <a:defRPr sz="1200"/>
            </a:lvl1pPr>
          </a:lstStyle>
          <a:p>
            <a:endParaRPr lang="en-US" sz="1000" dirty="0">
              <a:latin typeface="Arial" pitchFamily="34" charset="0"/>
              <a:cs typeface="Arial" pitchFamily="34" charset="0"/>
            </a:endParaRPr>
          </a:p>
        </p:txBody>
      </p:sp>
      <p:sp>
        <p:nvSpPr>
          <p:cNvPr id="10" name="Slide Number Placeholder 4"/>
          <p:cNvSpPr>
            <a:spLocks noGrp="1"/>
          </p:cNvSpPr>
          <p:nvPr>
            <p:ph type="sldNum" sz="quarter" idx="5"/>
          </p:nvPr>
        </p:nvSpPr>
        <p:spPr>
          <a:xfrm>
            <a:off x="3551239" y="8824217"/>
            <a:ext cx="3077739" cy="469424"/>
          </a:xfrm>
          <a:prstGeom prst="rect">
            <a:avLst/>
          </a:prstGeom>
        </p:spPr>
        <p:txBody>
          <a:bodyPr vert="horz" lIns="94229" tIns="47114" rIns="94229" bIns="47114" rtlCol="0" anchor="b"/>
          <a:lstStyle>
            <a:lvl1pPr algn="r">
              <a:defRPr sz="1200"/>
            </a:lvl1pPr>
          </a:lstStyle>
          <a:p>
            <a:fld id="{42CD40DD-BC93-4D46-96F0-58214B8050CF}" type="slidenum">
              <a:rPr lang="en-US" sz="1000" smtClean="0">
                <a:latin typeface="Arial" pitchFamily="34" charset="0"/>
                <a:cs typeface="Arial" pitchFamily="34" charset="0"/>
              </a:rPr>
              <a:t>‹#›</a:t>
            </a:fld>
            <a:endParaRPr lang="en-US" sz="1000">
              <a:latin typeface="Arial" pitchFamily="34" charset="0"/>
              <a:cs typeface="Arial" pitchFamily="34" charset="0"/>
            </a:endParaRPr>
          </a:p>
        </p:txBody>
      </p:sp>
    </p:spTree>
    <p:extLst>
      <p:ext uri="{BB962C8B-B14F-4D97-AF65-F5344CB8AC3E}">
        <p14:creationId xmlns:p14="http://schemas.microsoft.com/office/powerpoint/2010/main" val="4001115608"/>
      </p:ext>
    </p:extLst>
  </p:cSld>
  <p:clrMap bg1="lt1" tx1="dk1" bg2="lt2" tx2="dk2" accent1="accent1" accent2="accent2" accent3="accent3" accent4="accent4" accent5="accent5" accent6="accent6" hlink="hlink" folHlink="folHlink"/>
  <p:notesStyle>
    <a:lvl1pPr marL="0" algn="l" defTabSz="1451519" rtl="0" eaLnBrk="1" latinLnBrk="0" hangingPunct="1">
      <a:defRPr sz="1800" kern="1200">
        <a:solidFill>
          <a:schemeClr val="tx1"/>
        </a:solidFill>
        <a:latin typeface="Arial" pitchFamily="34" charset="0"/>
        <a:ea typeface="+mn-ea"/>
        <a:cs typeface="Arial" pitchFamily="34" charset="0"/>
      </a:defRPr>
    </a:lvl1pPr>
    <a:lvl2pPr marL="725759" algn="l" defTabSz="1451519" rtl="0" eaLnBrk="1" latinLnBrk="0" hangingPunct="1">
      <a:defRPr sz="1800" kern="1200">
        <a:solidFill>
          <a:schemeClr val="tx1"/>
        </a:solidFill>
        <a:latin typeface="Arial" pitchFamily="34" charset="0"/>
        <a:ea typeface="+mn-ea"/>
        <a:cs typeface="Arial" pitchFamily="34" charset="0"/>
      </a:defRPr>
    </a:lvl2pPr>
    <a:lvl3pPr marL="1451519" algn="l" defTabSz="1451519" rtl="0" eaLnBrk="1" latinLnBrk="0" hangingPunct="1">
      <a:defRPr sz="1800" kern="1200">
        <a:solidFill>
          <a:schemeClr val="tx1"/>
        </a:solidFill>
        <a:latin typeface="Arial" pitchFamily="34" charset="0"/>
        <a:ea typeface="+mn-ea"/>
        <a:cs typeface="Arial" pitchFamily="34" charset="0"/>
      </a:defRPr>
    </a:lvl3pPr>
    <a:lvl4pPr marL="2177278" algn="l" defTabSz="1451519" rtl="0" eaLnBrk="1" latinLnBrk="0" hangingPunct="1">
      <a:defRPr sz="1800" kern="1200">
        <a:solidFill>
          <a:schemeClr val="tx1"/>
        </a:solidFill>
        <a:latin typeface="Arial" pitchFamily="34" charset="0"/>
        <a:ea typeface="+mn-ea"/>
        <a:cs typeface="Arial" pitchFamily="34" charset="0"/>
      </a:defRPr>
    </a:lvl4pPr>
    <a:lvl5pPr marL="2903037" algn="l" defTabSz="1451519" rtl="0" eaLnBrk="1" latinLnBrk="0" hangingPunct="1">
      <a:defRPr sz="1800" kern="1200">
        <a:solidFill>
          <a:schemeClr val="tx1"/>
        </a:solidFill>
        <a:latin typeface="Arial" pitchFamily="34" charset="0"/>
        <a:ea typeface="+mn-ea"/>
        <a:cs typeface="Arial" pitchFamily="34" charset="0"/>
      </a:defRPr>
    </a:lvl5pPr>
    <a:lvl6pPr marL="3628796" algn="l" defTabSz="1451519" rtl="0" eaLnBrk="1" latinLnBrk="0" hangingPunct="1">
      <a:defRPr sz="1900" kern="1200">
        <a:solidFill>
          <a:schemeClr val="tx1"/>
        </a:solidFill>
        <a:latin typeface="+mn-lt"/>
        <a:ea typeface="+mn-ea"/>
        <a:cs typeface="+mn-cs"/>
      </a:defRPr>
    </a:lvl6pPr>
    <a:lvl7pPr marL="4354556" algn="l" defTabSz="1451519" rtl="0" eaLnBrk="1" latinLnBrk="0" hangingPunct="1">
      <a:defRPr sz="1900" kern="1200">
        <a:solidFill>
          <a:schemeClr val="tx1"/>
        </a:solidFill>
        <a:latin typeface="+mn-lt"/>
        <a:ea typeface="+mn-ea"/>
        <a:cs typeface="+mn-cs"/>
      </a:defRPr>
    </a:lvl7pPr>
    <a:lvl8pPr marL="5080315" algn="l" defTabSz="1451519" rtl="0" eaLnBrk="1" latinLnBrk="0" hangingPunct="1">
      <a:defRPr sz="1900" kern="1200">
        <a:solidFill>
          <a:schemeClr val="tx1"/>
        </a:solidFill>
        <a:latin typeface="+mn-lt"/>
        <a:ea typeface="+mn-ea"/>
        <a:cs typeface="+mn-cs"/>
      </a:defRPr>
    </a:lvl8pPr>
    <a:lvl9pPr marL="5806074" algn="l" defTabSz="1451519"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800100"/>
            <a:ext cx="6269037" cy="3527425"/>
          </a:xfrm>
        </p:spPr>
      </p:sp>
      <p:sp>
        <p:nvSpPr>
          <p:cNvPr id="3" name="Notes Placeholder 2"/>
          <p:cNvSpPr>
            <a:spLocks noGrp="1"/>
          </p:cNvSpPr>
          <p:nvPr>
            <p:ph type="body" idx="1"/>
          </p:nvPr>
        </p:nvSpPr>
        <p:spPr/>
        <p:txBody>
          <a:bodyPr/>
          <a:lstStyle/>
          <a:p>
            <a:pPr marL="295310" indent="-295310">
              <a:buFont typeface="Arial"/>
              <a:buChar char="•"/>
            </a:pPr>
            <a:r>
              <a:rPr lang="en-US" dirty="0"/>
              <a:t>Welcome</a:t>
            </a:r>
            <a:r>
              <a:rPr lang="en-US" baseline="0" dirty="0"/>
              <a:t> to the Vendor Management System Overview Training Course; commonly referred to as VMS</a:t>
            </a:r>
          </a:p>
          <a:p>
            <a:pPr marL="295310" indent="-295310">
              <a:buFont typeface="Arial"/>
              <a:buChar char="•"/>
            </a:pPr>
            <a:r>
              <a:rPr lang="en-US" baseline="0" dirty="0"/>
              <a:t>The goal of this module is to introduce you to the general operations and terms used in the VMS</a:t>
            </a:r>
          </a:p>
          <a:p>
            <a:pPr marL="295310" indent="-295310">
              <a:buFont typeface="Arial"/>
              <a:buChar char="•"/>
            </a:pPr>
            <a:endParaRPr lang="en-US" baseline="0" dirty="0"/>
          </a:p>
          <a:p>
            <a:pPr marL="295310" indent="-295310">
              <a:buFont typeface="Arial"/>
              <a:buChar char="•"/>
            </a:pPr>
            <a:endParaRPr lang="en-US" dirty="0"/>
          </a:p>
        </p:txBody>
      </p:sp>
      <p:sp>
        <p:nvSpPr>
          <p:cNvPr id="4" name="Slide Number Placeholder 3"/>
          <p:cNvSpPr>
            <a:spLocks noGrp="1"/>
          </p:cNvSpPr>
          <p:nvPr>
            <p:ph type="sldNum" sz="quarter" idx="10"/>
          </p:nvPr>
        </p:nvSpPr>
        <p:spPr>
          <a:xfrm>
            <a:off x="4037062" y="8940647"/>
            <a:ext cx="3088426" cy="470647"/>
          </a:xfrm>
          <a:prstGeom prst="rect">
            <a:avLst/>
          </a:prstGeom>
        </p:spPr>
        <p:txBody>
          <a:bodyPr/>
          <a:lstStyle/>
          <a:p>
            <a:fld id="{416786A1-B9A1-4CB5-8956-6B8A506C013B}" type="slidenum">
              <a:rPr lang="en-US" smtClean="0"/>
              <a:t>1</a:t>
            </a:fld>
            <a:endParaRPr lang="en-US" dirty="0"/>
          </a:p>
        </p:txBody>
      </p:sp>
    </p:spTree>
    <p:extLst>
      <p:ext uri="{BB962C8B-B14F-4D97-AF65-F5344CB8AC3E}">
        <p14:creationId xmlns:p14="http://schemas.microsoft.com/office/powerpoint/2010/main" val="103936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14</a:t>
            </a:fld>
            <a:endParaRPr lang="en-US" sz="1000">
              <a:latin typeface="Arial" pitchFamily="34" charset="0"/>
              <a:cs typeface="Arial" pitchFamily="34" charset="0"/>
            </a:endParaRPr>
          </a:p>
        </p:txBody>
      </p:sp>
    </p:spTree>
    <p:extLst>
      <p:ext uri="{BB962C8B-B14F-4D97-AF65-F5344CB8AC3E}">
        <p14:creationId xmlns:p14="http://schemas.microsoft.com/office/powerpoint/2010/main" val="89115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25</a:t>
            </a:fld>
            <a:endParaRPr lang="en-US" sz="1000">
              <a:latin typeface="Arial" pitchFamily="34" charset="0"/>
              <a:cs typeface="Arial" pitchFamily="34" charset="0"/>
            </a:endParaRPr>
          </a:p>
        </p:txBody>
      </p:sp>
    </p:spTree>
    <p:extLst>
      <p:ext uri="{BB962C8B-B14F-4D97-AF65-F5344CB8AC3E}">
        <p14:creationId xmlns:p14="http://schemas.microsoft.com/office/powerpoint/2010/main" val="2211215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9758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3888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0971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11266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9645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6988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79</a:t>
            </a:fld>
            <a:endParaRPr lang="en-US" sz="1000">
              <a:latin typeface="Arial" pitchFamily="34" charset="0"/>
              <a:cs typeface="Arial" pitchFamily="34" charset="0"/>
            </a:endParaRPr>
          </a:p>
        </p:txBody>
      </p:sp>
    </p:spTree>
    <p:extLst>
      <p:ext uri="{BB962C8B-B14F-4D97-AF65-F5344CB8AC3E}">
        <p14:creationId xmlns:p14="http://schemas.microsoft.com/office/powerpoint/2010/main" val="4140037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80</a:t>
            </a:fld>
            <a:endParaRPr lang="en-US" sz="1000">
              <a:latin typeface="Arial" pitchFamily="34" charset="0"/>
              <a:cs typeface="Arial" pitchFamily="34" charset="0"/>
            </a:endParaRPr>
          </a:p>
        </p:txBody>
      </p:sp>
    </p:spTree>
    <p:extLst>
      <p:ext uri="{BB962C8B-B14F-4D97-AF65-F5344CB8AC3E}">
        <p14:creationId xmlns:p14="http://schemas.microsoft.com/office/powerpoint/2010/main" val="332709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At the end of the module you will be able to:</a:t>
            </a:r>
          </a:p>
          <a:p>
            <a:pPr marL="285750" indent="-285750">
              <a:buFont typeface="Arial" panose="020B0604020202020204" pitchFamily="34" charset="0"/>
              <a:buChar char="•"/>
            </a:pPr>
            <a:r>
              <a:rPr lang="en-US" dirty="0"/>
              <a:t>Identify</a:t>
            </a:r>
            <a:r>
              <a:rPr lang="en-US" baseline="0" dirty="0"/>
              <a:t> the relationship between Beeline, Infor, Suppliers, and Subcontractors</a:t>
            </a:r>
          </a:p>
          <a:p>
            <a:pPr marL="285750" indent="-285750">
              <a:buFont typeface="Arial" panose="020B0604020202020204" pitchFamily="34" charset="0"/>
              <a:buChar char="•"/>
            </a:pPr>
            <a:r>
              <a:rPr lang="en-US" baseline="0" dirty="0"/>
              <a:t>Understand Infor’s Vendor Management System also know as VMS</a:t>
            </a:r>
          </a:p>
          <a:p>
            <a:pPr marL="285750" indent="-285750">
              <a:buFont typeface="Arial" panose="020B0604020202020204" pitchFamily="34" charset="0"/>
              <a:buChar char="•"/>
            </a:pPr>
            <a:r>
              <a:rPr lang="en-US" baseline="0" dirty="0"/>
              <a:t>Understand the various VMS Roles and Responsibilities, and</a:t>
            </a:r>
          </a:p>
          <a:p>
            <a:pPr marL="285750" indent="-285750">
              <a:buFont typeface="Arial" panose="020B0604020202020204" pitchFamily="34" charset="0"/>
              <a:buChar char="•"/>
            </a:pPr>
            <a:r>
              <a:rPr lang="en-US" baseline="0" dirty="0"/>
              <a:t>Understand the basic VMS Workflow</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a:latin typeface="Arial" pitchFamily="34" charset="0"/>
                <a:cs typeface="Arial" pitchFamily="34" charset="0"/>
              </a:rPr>
              <a:t>2</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val="3555106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81</a:t>
            </a:fld>
            <a:endParaRPr lang="en-US" sz="1000">
              <a:latin typeface="Arial" pitchFamily="34" charset="0"/>
              <a:cs typeface="Arial" pitchFamily="34" charset="0"/>
            </a:endParaRPr>
          </a:p>
        </p:txBody>
      </p:sp>
    </p:spTree>
    <p:extLst>
      <p:ext uri="{BB962C8B-B14F-4D97-AF65-F5344CB8AC3E}">
        <p14:creationId xmlns:p14="http://schemas.microsoft.com/office/powerpoint/2010/main" val="3890512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Dale is first contact</a:t>
            </a:r>
            <a:r>
              <a:rPr lang="en-US" baseline="0" dirty="0"/>
              <a:t> for Suppliers</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a:latin typeface="Arial" pitchFamily="34" charset="0"/>
                <a:cs typeface="Arial" pitchFamily="34" charset="0"/>
              </a:rPr>
              <a:t>101</a:t>
            </a:fld>
            <a:endParaRPr lang="en-US" sz="1000">
              <a:latin typeface="Arial" pitchFamily="34" charset="0"/>
              <a:cs typeface="Arial" pitchFamily="34" charset="0"/>
            </a:endParaRPr>
          </a:p>
        </p:txBody>
      </p:sp>
    </p:spTree>
    <p:extLst>
      <p:ext uri="{BB962C8B-B14F-4D97-AF65-F5344CB8AC3E}">
        <p14:creationId xmlns:p14="http://schemas.microsoft.com/office/powerpoint/2010/main" val="4023311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90575"/>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416786A1-B9A1-4CB5-8956-6B8A506C013B}" type="slidenum">
              <a:rPr lang="en-US" smtClean="0"/>
              <a:t>102</a:t>
            </a:fld>
            <a:endParaRPr lang="en-US"/>
          </a:p>
        </p:txBody>
      </p:sp>
    </p:spTree>
    <p:extLst>
      <p:ext uri="{BB962C8B-B14F-4D97-AF65-F5344CB8AC3E}">
        <p14:creationId xmlns:p14="http://schemas.microsoft.com/office/powerpoint/2010/main" val="103315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Infor’s Vendor</a:t>
            </a:r>
            <a:r>
              <a:rPr lang="en-US" baseline="0" dirty="0"/>
              <a:t> Management System or VMS is Beeline’s product that was created to streamline the process of hiring temporary workers.  </a:t>
            </a:r>
          </a:p>
          <a:p>
            <a:r>
              <a:rPr lang="en-US" baseline="0" dirty="0"/>
              <a:t>It automates the process of procuring, managing and analyzing contingent and project based labor</a:t>
            </a:r>
          </a:p>
          <a:p>
            <a:r>
              <a:rPr lang="en-US" baseline="0" dirty="0"/>
              <a:t>The VMS is a cloud based system that is offered as a service from Beeline.</a:t>
            </a:r>
          </a:p>
          <a:p>
            <a:r>
              <a:rPr lang="en-US" baseline="0" dirty="0"/>
              <a:t>Beeline has worked with Infor to configure the VMS in a manner that best suits our business needs.</a:t>
            </a:r>
          </a:p>
          <a:p>
            <a:r>
              <a:rPr lang="en-US" baseline="0" dirty="0"/>
              <a:t>Infor, our Partners and Sub-Contracts will all be users of the system</a:t>
            </a:r>
          </a:p>
          <a:p>
            <a:r>
              <a:rPr lang="en-US" baseline="0" dirty="0"/>
              <a:t>This system will be the sole mechanism to procure and pay 3</a:t>
            </a:r>
            <a:r>
              <a:rPr lang="en-US" baseline="30000" dirty="0"/>
              <a:t>rd</a:t>
            </a:r>
            <a:r>
              <a:rPr lang="en-US" baseline="0" dirty="0"/>
              <a:t> Party Resources utilized by Infor Services.</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a:latin typeface="Arial" pitchFamily="34" charset="0"/>
                <a:cs typeface="Arial" pitchFamily="34" charset="0"/>
              </a:rPr>
              <a:t>4</a:t>
            </a:fld>
            <a:endParaRPr lang="en-US" sz="1000">
              <a:latin typeface="Arial" pitchFamily="34" charset="0"/>
              <a:cs typeface="Arial" pitchFamily="34" charset="0"/>
            </a:endParaRPr>
          </a:p>
        </p:txBody>
      </p:sp>
    </p:spTree>
    <p:extLst>
      <p:ext uri="{BB962C8B-B14F-4D97-AF65-F5344CB8AC3E}">
        <p14:creationId xmlns:p14="http://schemas.microsoft.com/office/powerpoint/2010/main" val="206230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This slide</a:t>
            </a:r>
            <a:r>
              <a:rPr lang="en-US" baseline="0" dirty="0"/>
              <a:t> tells you a little more about Beeline</a:t>
            </a:r>
          </a:p>
          <a:p>
            <a:r>
              <a:rPr lang="en-US" baseline="0" dirty="0"/>
              <a:t>They provide a </a:t>
            </a:r>
            <a:r>
              <a:rPr lang="en-US" baseline="0" dirty="0" err="1"/>
              <a:t>Saas</a:t>
            </a:r>
            <a:r>
              <a:rPr lang="en-US" baseline="0" dirty="0"/>
              <a:t> solution on a global basis for contingent labor</a:t>
            </a:r>
          </a:p>
          <a:p>
            <a:r>
              <a:rPr lang="en-US" baseline="0" dirty="0"/>
              <a:t>They are the number one independent provider of VMS service globally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1451519"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1451519"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3317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For a high</a:t>
            </a:r>
            <a:r>
              <a:rPr lang="en-US" baseline="0" dirty="0"/>
              <a:t> level overview of the VMS system: </a:t>
            </a:r>
            <a:r>
              <a:rPr lang="en-US" dirty="0"/>
              <a:t>Starting</a:t>
            </a:r>
            <a:r>
              <a:rPr lang="en-US" baseline="0" dirty="0"/>
              <a:t> at the top of the diagram:</a:t>
            </a:r>
          </a:p>
          <a:p>
            <a:pPr marL="285750" indent="-285750">
              <a:buFont typeface="Arial" panose="020B0604020202020204" pitchFamily="34" charset="0"/>
              <a:buChar char="•"/>
            </a:pPr>
            <a:r>
              <a:rPr lang="en-US" baseline="0" dirty="0"/>
              <a:t>Role requests, whether being passed from Polaris or being entered directly into Beeline for those areas not supported by Resource Management, begin the process</a:t>
            </a:r>
          </a:p>
          <a:p>
            <a:pPr marL="285750" indent="-285750">
              <a:buFont typeface="Arial" panose="020B0604020202020204" pitchFamily="34" charset="0"/>
              <a:buChar char="•"/>
            </a:pPr>
            <a:r>
              <a:rPr lang="en-US" baseline="0" dirty="0"/>
              <a:t>A request is then sent to the Suppliers, who will then submit candidates to begin the process of reviewing profiles, interviewing and candidate selection</a:t>
            </a:r>
          </a:p>
          <a:p>
            <a:pPr marL="285750" indent="-285750">
              <a:buFont typeface="Arial" panose="020B0604020202020204" pitchFamily="34" charset="0"/>
              <a:buChar char="•"/>
            </a:pPr>
            <a:r>
              <a:rPr lang="en-US" baseline="0" dirty="0"/>
              <a:t>Once a Candidate is selected, they will be on-boarded and the Request becomes an Assignment</a:t>
            </a:r>
          </a:p>
          <a:p>
            <a:pPr marL="285750" indent="-285750">
              <a:buFont typeface="Arial" panose="020B0604020202020204" pitchFamily="34" charset="0"/>
              <a:buChar char="•"/>
            </a:pPr>
            <a:r>
              <a:rPr lang="en-US" baseline="0" dirty="0"/>
              <a:t>The Candidate will enter their Time and Expenses into the VMS, and this is also where the PM will approve or reject the Time and Expenses.</a:t>
            </a:r>
          </a:p>
          <a:p>
            <a:pPr marL="285750" indent="-285750">
              <a:buFont typeface="Arial" panose="020B0604020202020204" pitchFamily="34" charset="0"/>
              <a:buChar char="•"/>
            </a:pPr>
            <a:r>
              <a:rPr lang="en-US" baseline="0" dirty="0"/>
              <a:t>The VMS will provide various Performance Metrics necessary to run our business</a:t>
            </a:r>
          </a:p>
          <a:p>
            <a:pPr marL="285750" indent="-285750">
              <a:buFont typeface="Arial" panose="020B0604020202020204" pitchFamily="34" charset="0"/>
              <a:buChar char="•"/>
            </a:pPr>
            <a:r>
              <a:rPr lang="en-US" baseline="0" dirty="0"/>
              <a:t>Supplier Invoicing will be done based on approved time and expense within the VMS</a:t>
            </a:r>
          </a:p>
          <a:p>
            <a:pPr marL="285750" indent="-285750">
              <a:buFont typeface="Arial" panose="020B0604020202020204" pitchFamily="34" charset="0"/>
              <a:buChar char="•"/>
            </a:pPr>
            <a:r>
              <a:rPr lang="en-US" baseline="0" dirty="0"/>
              <a:t>The VMS will provide Real Time Reporting and Analytics</a:t>
            </a:r>
          </a:p>
          <a:p>
            <a:pPr marL="285750" indent="-285750">
              <a:buFont typeface="Arial" panose="020B0604020202020204" pitchFamily="34" charset="0"/>
              <a:buChar char="•"/>
            </a:pPr>
            <a:r>
              <a:rPr lang="en-US" baseline="0" dirty="0"/>
              <a:t>I am now going to show you two sample screens from Beeline</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1451519"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1451519"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5726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Transition</a:t>
            </a:r>
            <a:r>
              <a:rPr lang="en-US" baseline="0" dirty="0"/>
              <a:t> from Infor’s Current State to the Future State with the VMS.  The boxes in gray are the current manual activities that will be automated by the implementation of the VMS tool.  </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7</a:t>
            </a:fld>
            <a:endParaRPr lang="en-US" sz="1000">
              <a:latin typeface="Arial" pitchFamily="34" charset="0"/>
              <a:cs typeface="Arial" pitchFamily="34" charset="0"/>
            </a:endParaRPr>
          </a:p>
        </p:txBody>
      </p:sp>
    </p:spTree>
    <p:extLst>
      <p:ext uri="{BB962C8B-B14F-4D97-AF65-F5344CB8AC3E}">
        <p14:creationId xmlns:p14="http://schemas.microsoft.com/office/powerpoint/2010/main" val="205811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Supplier is an organization that</a:t>
            </a:r>
            <a:r>
              <a:rPr lang="en-US" baseline="0" dirty="0"/>
              <a:t> provides Sub-Contractors to Infor.  A Supplier can be a Partner, Consulting or Staffing Company that has been provided access to the VMS by Infor and has an established sub-contracting agreement with Infor.  Suppliers are also referred to as Vendors or Partners.  The Supplier uses the VMS to Add Resource Profiles, Submit Candidates to Requests, accept or reject offers by Infor to engage a Candidate and approve or reject amendments or extensions.</a:t>
            </a:r>
            <a:endParaRPr lang="en-US" dirty="0"/>
          </a:p>
          <a:p>
            <a:pPr marL="285750" indent="-285750">
              <a:buFont typeface="Arial" panose="020B0604020202020204" pitchFamily="34" charset="0"/>
              <a:buChar char="•"/>
            </a:pPr>
            <a:r>
              <a:rPr lang="en-US" baseline="0" dirty="0"/>
              <a:t>Subcontractors are individuals who accept assignments on a contingent or contractual basis.  They will use VMS to enter their time and expenses against the projects and tasks that have been set up for them.</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a:latin typeface="Arial" pitchFamily="34" charset="0"/>
                <a:cs typeface="Arial" pitchFamily="34" charset="0"/>
              </a:rPr>
              <a:t>8</a:t>
            </a:fld>
            <a:endParaRPr lang="en-US" sz="1000">
              <a:latin typeface="Arial" pitchFamily="34" charset="0"/>
              <a:cs typeface="Arial" pitchFamily="34" charset="0"/>
            </a:endParaRPr>
          </a:p>
        </p:txBody>
      </p:sp>
    </p:spTree>
    <p:extLst>
      <p:ext uri="{BB962C8B-B14F-4D97-AF65-F5344CB8AC3E}">
        <p14:creationId xmlns:p14="http://schemas.microsoft.com/office/powerpoint/2010/main" val="425207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Within</a:t>
            </a:r>
            <a:r>
              <a:rPr lang="en-US" baseline="0" dirty="0"/>
              <a:t> the VMS there are several roles with specific responsibilities.  The role responsibilities outlined here are the ones most commonly used.</a:t>
            </a:r>
          </a:p>
          <a:p>
            <a:pPr marL="285750" indent="-285750">
              <a:buFont typeface="Arial" panose="020B0604020202020204" pitchFamily="34" charset="0"/>
              <a:buChar char="•"/>
            </a:pPr>
            <a:r>
              <a:rPr lang="en-US" dirty="0"/>
              <a:t>The Project</a:t>
            </a:r>
            <a:r>
              <a:rPr lang="en-US" baseline="0" dirty="0"/>
              <a:t> Manger determines Infor’s needs and uses VMS to request interviews, qualify or disqualify resources, on-boards resources, and amends or extends assignments.  In addition, VMS will be used for the approval or rejection of time and expenses.</a:t>
            </a:r>
          </a:p>
          <a:p>
            <a:pPr marL="285750" indent="-285750">
              <a:buFont typeface="Arial" panose="020B0604020202020204" pitchFamily="34" charset="0"/>
              <a:buChar char="•"/>
            </a:pPr>
            <a:r>
              <a:rPr lang="en-US" baseline="0" dirty="0"/>
              <a:t>Approvers will approve or reject the work orders, which our replacing our current Purchase Orders, that are submitted once the Resource is chosen.  The people that will have an Approval role in the VMS are the same people who are specified in the Infor Approval Matrix.</a:t>
            </a:r>
          </a:p>
          <a:p>
            <a:pPr marL="285750" marR="0" indent="-285750" algn="l" defTabSz="14515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Sourcing Specialist</a:t>
            </a:r>
            <a:r>
              <a:rPr lang="en-US" baseline="0" dirty="0"/>
              <a:t> uses VMS to release role requests to our Partners in an automated, tiered fashion. The Sourcing Specialist also reviews submitted candidates and forwards qualified candidates to the Project Managers.  Within the Sourcing Specialist role, the VMS also offers an automated means to request interviews, make offers, on-boards and off-board resources, and assignment maintenance.</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a:latin typeface="Arial" pitchFamily="34" charset="0"/>
                <a:cs typeface="Arial" pitchFamily="34" charset="0"/>
              </a:rPr>
              <a:t>9</a:t>
            </a:fld>
            <a:endParaRPr lang="en-US" sz="1000">
              <a:latin typeface="Arial" pitchFamily="34" charset="0"/>
              <a:cs typeface="Arial" pitchFamily="34" charset="0"/>
            </a:endParaRPr>
          </a:p>
        </p:txBody>
      </p:sp>
    </p:spTree>
    <p:extLst>
      <p:ext uri="{BB962C8B-B14F-4D97-AF65-F5344CB8AC3E}">
        <p14:creationId xmlns:p14="http://schemas.microsoft.com/office/powerpoint/2010/main" val="320065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16593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for10x 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0"/>
            <a:ext cx="16256571" cy="9144893"/>
          </a:xfrm>
          <a:prstGeom prst="rect">
            <a:avLst/>
          </a:prstGeom>
        </p:spPr>
      </p:pic>
      <p:sp>
        <p:nvSpPr>
          <p:cNvPr id="19" name="Title 1"/>
          <p:cNvSpPr>
            <a:spLocks noGrp="1"/>
          </p:cNvSpPr>
          <p:nvPr>
            <p:ph type="title" hasCustomPrompt="1"/>
          </p:nvPr>
        </p:nvSpPr>
        <p:spPr>
          <a:xfrm>
            <a:off x="890588" y="3590114"/>
            <a:ext cx="9119671" cy="950118"/>
          </a:xfrm>
        </p:spPr>
        <p:txBody>
          <a:bodyPr anchor="b"/>
          <a:lstStyle>
            <a:lvl1pPr algn="l">
              <a:defRPr b="1">
                <a:solidFill>
                  <a:schemeClr val="bg1"/>
                </a:solidFill>
                <a:latin typeface="+mj-lt"/>
              </a:defRPr>
            </a:lvl1pPr>
          </a:lstStyle>
          <a:p>
            <a:r>
              <a:rPr lang="en-US" dirty="0"/>
              <a:t>Click to edit title style</a:t>
            </a:r>
          </a:p>
        </p:txBody>
      </p:sp>
      <p:sp>
        <p:nvSpPr>
          <p:cNvPr id="5" name="Text Placeholder 4"/>
          <p:cNvSpPr>
            <a:spLocks noGrp="1"/>
          </p:cNvSpPr>
          <p:nvPr>
            <p:ph type="body" sz="quarter" idx="10"/>
          </p:nvPr>
        </p:nvSpPr>
        <p:spPr>
          <a:xfrm>
            <a:off x="890588" y="4585488"/>
            <a:ext cx="6245225" cy="428625"/>
          </a:xfrm>
        </p:spPr>
        <p:txBody>
          <a:bodyPr/>
          <a:lstStyle>
            <a:lvl1pPr marL="0" indent="0">
              <a:buNone/>
              <a:defRPr sz="2400">
                <a:solidFill>
                  <a:schemeClr val="bg1"/>
                </a:solidFill>
              </a:defRPr>
            </a:lvl1pPr>
          </a:lstStyle>
          <a:p>
            <a:pPr lvl="0"/>
            <a:r>
              <a:rPr lang="en-US" dirty="0"/>
              <a:t>Click to edit Master text styles</a:t>
            </a:r>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1934374501"/>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5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r10x Comparison">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2062697" y="2446940"/>
            <a:ext cx="5950635"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 styles</a:t>
            </a:r>
          </a:p>
        </p:txBody>
      </p:sp>
      <p:sp>
        <p:nvSpPr>
          <p:cNvPr id="11" name="Text Placeholder 6"/>
          <p:cNvSpPr>
            <a:spLocks noGrp="1"/>
          </p:cNvSpPr>
          <p:nvPr>
            <p:ph type="body" sz="quarter" idx="13" hasCustomPrompt="1"/>
          </p:nvPr>
        </p:nvSpPr>
        <p:spPr>
          <a:xfrm>
            <a:off x="8560374" y="2446940"/>
            <a:ext cx="5943600"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 styles</a:t>
            </a:r>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8" name="Content Placeholder 2"/>
          <p:cNvSpPr>
            <a:spLocks noGrp="1"/>
          </p:cNvSpPr>
          <p:nvPr>
            <p:ph sz="quarter" idx="10" hasCustomPrompt="1"/>
          </p:nvPr>
        </p:nvSpPr>
        <p:spPr>
          <a:xfrm>
            <a:off x="2055811" y="3129994"/>
            <a:ext cx="5943600" cy="5084965"/>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4" hasCustomPrompt="1"/>
          </p:nvPr>
        </p:nvSpPr>
        <p:spPr>
          <a:xfrm>
            <a:off x="8560374" y="3129994"/>
            <a:ext cx="5943600" cy="5084965"/>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280128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r10x Three Comparison">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055811"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6" name="Content Placeholder 2"/>
          <p:cNvSpPr>
            <a:spLocks noGrp="1"/>
          </p:cNvSpPr>
          <p:nvPr>
            <p:ph sz="quarter" idx="12" hasCustomPrompt="1"/>
          </p:nvPr>
        </p:nvSpPr>
        <p:spPr>
          <a:xfrm>
            <a:off x="6286500"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quarter" idx="13" hasCustomPrompt="1"/>
          </p:nvPr>
        </p:nvSpPr>
        <p:spPr>
          <a:xfrm>
            <a:off x="10517190"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4" hasCustomPrompt="1"/>
          </p:nvPr>
        </p:nvSpPr>
        <p:spPr>
          <a:xfrm>
            <a:off x="2062697"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a:t>
            </a:r>
          </a:p>
        </p:txBody>
      </p:sp>
      <p:sp>
        <p:nvSpPr>
          <p:cNvPr id="9" name="Text Placeholder 6"/>
          <p:cNvSpPr>
            <a:spLocks noGrp="1"/>
          </p:cNvSpPr>
          <p:nvPr>
            <p:ph type="body" sz="quarter" idx="15" hasCustomPrompt="1"/>
          </p:nvPr>
        </p:nvSpPr>
        <p:spPr>
          <a:xfrm>
            <a:off x="6289943"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a:t>
            </a:r>
          </a:p>
        </p:txBody>
      </p:sp>
      <p:sp>
        <p:nvSpPr>
          <p:cNvPr id="10" name="Text Placeholder 6"/>
          <p:cNvSpPr>
            <a:spLocks noGrp="1"/>
          </p:cNvSpPr>
          <p:nvPr>
            <p:ph type="body" sz="quarter" idx="16" hasCustomPrompt="1"/>
          </p:nvPr>
        </p:nvSpPr>
        <p:spPr>
          <a:xfrm>
            <a:off x="10517190"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201553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10x Title Only">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3149940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10x Bullets with Subtitle">
    <p:spTree>
      <p:nvGrpSpPr>
        <p:cNvPr id="1" name=""/>
        <p:cNvGrpSpPr/>
        <p:nvPr/>
      </p:nvGrpSpPr>
      <p:grpSpPr>
        <a:xfrm>
          <a:off x="0" y="0"/>
          <a:ext cx="0" cy="0"/>
          <a:chOff x="0" y="0"/>
          <a:chExt cx="0" cy="0"/>
        </a:xfrm>
      </p:grpSpPr>
      <p:sp>
        <p:nvSpPr>
          <p:cNvPr id="14" name="Text Placeholder 6"/>
          <p:cNvSpPr>
            <a:spLocks noGrp="1"/>
          </p:cNvSpPr>
          <p:nvPr>
            <p:ph type="body" sz="quarter" idx="12" hasCustomPrompt="1"/>
          </p:nvPr>
        </p:nvSpPr>
        <p:spPr>
          <a:xfrm>
            <a:off x="2057194" y="2522835"/>
            <a:ext cx="12448029" cy="606425"/>
          </a:xfrm>
        </p:spPr>
        <p:txBody>
          <a:bodyPr/>
          <a:lstStyle>
            <a:lvl1pPr marL="0" indent="0">
              <a:buNone/>
              <a:defRPr>
                <a:latin typeface="+mn-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subtitle styles</a:t>
            </a:r>
          </a:p>
        </p:txBody>
      </p:sp>
      <p:sp>
        <p:nvSpPr>
          <p:cNvPr id="15"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n-lt"/>
              </a:defRPr>
            </a:lvl1pPr>
          </a:lstStyle>
          <a:p>
            <a:r>
              <a:rPr lang="en-US" dirty="0"/>
              <a:t>Click to edit title style</a:t>
            </a:r>
          </a:p>
        </p:txBody>
      </p:sp>
      <p:sp>
        <p:nvSpPr>
          <p:cNvPr id="6" name="Content Placeholder 2"/>
          <p:cNvSpPr>
            <a:spLocks noGrp="1"/>
          </p:cNvSpPr>
          <p:nvPr>
            <p:ph sz="quarter" idx="10" hasCustomPrompt="1"/>
          </p:nvPr>
        </p:nvSpPr>
        <p:spPr>
          <a:xfrm>
            <a:off x="2055811" y="3205890"/>
            <a:ext cx="12448164" cy="500907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361019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10x Title and Subtitle Only">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n-lt"/>
              </a:defRPr>
            </a:lvl1pPr>
          </a:lstStyle>
          <a:p>
            <a:r>
              <a:rPr lang="en-US" dirty="0"/>
              <a:t>Click to edit title style</a:t>
            </a:r>
          </a:p>
        </p:txBody>
      </p:sp>
      <p:sp>
        <p:nvSpPr>
          <p:cNvPr id="5" name="Text Placeholder 6"/>
          <p:cNvSpPr>
            <a:spLocks noGrp="1"/>
          </p:cNvSpPr>
          <p:nvPr>
            <p:ph type="body" sz="quarter" idx="12" hasCustomPrompt="1"/>
          </p:nvPr>
        </p:nvSpPr>
        <p:spPr>
          <a:xfrm>
            <a:off x="2057194" y="2522835"/>
            <a:ext cx="12448029" cy="606425"/>
          </a:xfrm>
        </p:spPr>
        <p:txBody>
          <a:bodyPr/>
          <a:lstStyle>
            <a:lvl1pPr marL="0" indent="0">
              <a:buNone/>
              <a:defRPr>
                <a:latin typeface="+mn-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subtitle styles</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2661333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r10x Small Screenshot with Cap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6" name="Content Placeholder 2"/>
          <p:cNvSpPr>
            <a:spLocks noGrp="1"/>
          </p:cNvSpPr>
          <p:nvPr>
            <p:ph sz="quarter" idx="12" hasCustomPrompt="1"/>
          </p:nvPr>
        </p:nvSpPr>
        <p:spPr>
          <a:xfrm>
            <a:off x="8560374" y="2446940"/>
            <a:ext cx="5943600" cy="4781385"/>
          </a:xfrm>
        </p:spPr>
        <p:txBody>
          <a:bodyPr anchor="ct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3"/>
          </p:nvPr>
        </p:nvSpPr>
        <p:spPr>
          <a:xfrm>
            <a:off x="2057194" y="2446940"/>
            <a:ext cx="5995705" cy="4781385"/>
          </a:xfrm>
        </p:spPr>
        <p:txBody>
          <a:bodyPr/>
          <a:lstStyle/>
          <a:p>
            <a:endParaRPr lang="en-US"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409340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for10x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81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Infor10x Emp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6258" y="3058357"/>
            <a:ext cx="3319393" cy="3027286"/>
          </a:xfrm>
          <a:prstGeom prst="rect">
            <a:avLst/>
          </a:prstGeom>
        </p:spPr>
      </p:pic>
    </p:spTree>
    <p:extLst>
      <p:ext uri="{BB962C8B-B14F-4D97-AF65-F5344CB8AC3E}">
        <p14:creationId xmlns:p14="http://schemas.microsoft.com/office/powerpoint/2010/main" val="80076903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nfor10x Empty">
    <p:spTree>
      <p:nvGrpSpPr>
        <p:cNvPr id="1" name=""/>
        <p:cNvGrpSpPr/>
        <p:nvPr/>
      </p:nvGrpSpPr>
      <p:grpSpPr>
        <a:xfrm>
          <a:off x="0" y="0"/>
          <a:ext cx="0" cy="0"/>
          <a:chOff x="0" y="0"/>
          <a:chExt cx="0" cy="0"/>
        </a:xfrm>
      </p:grpSpPr>
      <p:sp>
        <p:nvSpPr>
          <p:cNvPr id="3" name="Rectangle 2"/>
          <p:cNvSpPr/>
          <p:nvPr userDrawn="1"/>
        </p:nvSpPr>
        <p:spPr>
          <a:xfrm>
            <a:off x="0" y="0"/>
            <a:ext cx="16257588"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1033750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nfor10x Logo Only">
    <p:spTree>
      <p:nvGrpSpPr>
        <p:cNvPr id="1" name=""/>
        <p:cNvGrpSpPr/>
        <p:nvPr/>
      </p:nvGrpSpPr>
      <p:grpSpPr>
        <a:xfrm>
          <a:off x="0" y="0"/>
          <a:ext cx="0" cy="0"/>
          <a:chOff x="0" y="0"/>
          <a:chExt cx="0" cy="0"/>
        </a:xfrm>
      </p:grpSpPr>
      <p:sp>
        <p:nvSpPr>
          <p:cNvPr id="4" name="Rectangle 3"/>
          <p:cNvSpPr/>
          <p:nvPr/>
        </p:nvSpPr>
        <p:spPr bwMode="hidden">
          <a:xfrm>
            <a:off x="0" y="0"/>
            <a:ext cx="16257588"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284" y="-444990"/>
            <a:ext cx="9144000" cy="9144000"/>
          </a:xfrm>
          <a:prstGeom prst="rect">
            <a:avLst/>
          </a:prstGeom>
        </p:spPr>
      </p:pic>
      <p:sp>
        <p:nvSpPr>
          <p:cNvPr id="5" name="Rectangle 4"/>
          <p:cNvSpPr/>
          <p:nvPr userDrawn="1"/>
        </p:nvSpPr>
        <p:spPr bwMode="hidden">
          <a:xfrm>
            <a:off x="0" y="0"/>
            <a:ext cx="16257588"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0284" y="-444991"/>
            <a:ext cx="9144001" cy="9144000"/>
          </a:xfrm>
          <a:prstGeom prst="rect">
            <a:avLst/>
          </a:prstGeom>
        </p:spPr>
      </p:pic>
    </p:spTree>
    <p:extLst>
      <p:ext uri="{BB962C8B-B14F-4D97-AF65-F5344CB8AC3E}">
        <p14:creationId xmlns:p14="http://schemas.microsoft.com/office/powerpoint/2010/main" val="174853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1"/>
            <a:ext cx="16256571" cy="9144893"/>
          </a:xfrm>
          <a:prstGeom prst="rect">
            <a:avLst/>
          </a:prstGeom>
        </p:spPr>
      </p:pic>
      <p:sp>
        <p:nvSpPr>
          <p:cNvPr id="4" name="Text Placeholder 3"/>
          <p:cNvSpPr>
            <a:spLocks noGrp="1"/>
          </p:cNvSpPr>
          <p:nvPr>
            <p:ph type="body" sz="quarter" idx="10"/>
          </p:nvPr>
        </p:nvSpPr>
        <p:spPr>
          <a:xfrm>
            <a:off x="1157287" y="952500"/>
            <a:ext cx="7401497" cy="5257800"/>
          </a:xfrm>
        </p:spPr>
        <p:txBody>
          <a:bodyPr anchor="ctr"/>
          <a:lstStyle>
            <a:lvl1pPr marL="0" indent="0">
              <a:lnSpc>
                <a:spcPct val="100000"/>
              </a:lnSpc>
              <a:buFont typeface="Arial" charset="0"/>
              <a:buNone/>
              <a:defRPr sz="6000" b="1"/>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975073567"/>
      </p:ext>
    </p:extLst>
  </p:cSld>
  <p:clrMapOvr>
    <a:masterClrMapping/>
  </p:clrMapOvr>
  <p:extLst mod="1">
    <p:ext uri="{DCECCB84-F9BA-43D5-87BE-67443E8EF086}">
      <p15:sldGuideLst xmlns:p15="http://schemas.microsoft.com/office/powerpoint/2012/main">
        <p15:guide id="1" orient="horz" pos="2880">
          <p15:clr>
            <a:srgbClr val="FBAE40"/>
          </p15:clr>
        </p15:guide>
        <p15:guide id="2" pos="7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5" y="0"/>
            <a:ext cx="16256000" cy="9144000"/>
          </a:xfrm>
          <a:prstGeom prst="rect">
            <a:avLst/>
          </a:prstGeom>
        </p:spPr>
      </p:pic>
      <p:sp>
        <p:nvSpPr>
          <p:cNvPr id="2" name="Title 1"/>
          <p:cNvSpPr>
            <a:spLocks noGrp="1"/>
          </p:cNvSpPr>
          <p:nvPr>
            <p:ph type="title"/>
          </p:nvPr>
        </p:nvSpPr>
        <p:spPr>
          <a:xfrm>
            <a:off x="4407408" y="3236349"/>
            <a:ext cx="8412590" cy="1051551"/>
          </a:xfrm>
          <a:noFill/>
        </p:spPr>
        <p:txBody>
          <a:bodyPr anchor="b"/>
          <a:lstStyle>
            <a:lvl1pPr>
              <a:defRPr b="1">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4407409" y="4301833"/>
            <a:ext cx="8838181" cy="1484489"/>
          </a:xfrm>
        </p:spPr>
        <p:txBody>
          <a:bodyPr anchor="t"/>
          <a:lstStyle>
            <a:lvl1pPr marL="0" indent="0">
              <a:buNone/>
              <a:defRPr>
                <a:solidFill>
                  <a:schemeClr val="bg1"/>
                </a:solidFill>
              </a:defRPr>
            </a:lvl1pPr>
            <a:lvl2pPr marL="455497" indent="0">
              <a:buNone/>
              <a:defRPr/>
            </a:lvl2pPr>
            <a:lvl3pPr marL="1015747" indent="0">
              <a:buNone/>
              <a:defRPr/>
            </a:lvl3pPr>
            <a:lvl4pPr marL="1472832" indent="0">
              <a:buNone/>
              <a:defRPr/>
            </a:lvl4pPr>
            <a:lvl5pPr marL="1944205" indent="0">
              <a:buNone/>
              <a:defRPr/>
            </a:lvl5pPr>
          </a:lstStyle>
          <a:p>
            <a:pPr lvl="0"/>
            <a:r>
              <a:rPr lang="en-US" dirty="0"/>
              <a:t>Click to edit Master text styles</a:t>
            </a:r>
          </a:p>
        </p:txBody>
      </p:sp>
      <p:pic>
        <p:nvPicPr>
          <p:cNvPr id="4" name="Picture 3"/>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2416251" y="3533957"/>
            <a:ext cx="1253456" cy="1253456"/>
          </a:xfrm>
          <a:prstGeom prst="rect">
            <a:avLst/>
          </a:prstGeom>
          <a:effectLst/>
        </p:spPr>
      </p:pic>
    </p:spTree>
    <p:extLst>
      <p:ext uri="{BB962C8B-B14F-4D97-AF65-F5344CB8AC3E}">
        <p14:creationId xmlns:p14="http://schemas.microsoft.com/office/powerpoint/2010/main" val="1472676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2880" y="8475134"/>
            <a:ext cx="3793437" cy="486833"/>
          </a:xfrm>
          <a:prstGeom prst="rect">
            <a:avLst/>
          </a:prstGeom>
        </p:spPr>
        <p:txBody>
          <a:bodyPr lIns="145152" tIns="72576" rIns="145152" bIns="72576"/>
          <a:lstStyle/>
          <a:p>
            <a:fld id="{43605EF0-A6CA-EB4D-A761-11AFF7D55834}" type="datetimeFigureOut">
              <a:rPr lang="en-US" smtClean="0"/>
              <a:t>11/6/2017</a:t>
            </a:fld>
            <a:endParaRPr lang="en-US"/>
          </a:p>
        </p:txBody>
      </p:sp>
      <p:sp>
        <p:nvSpPr>
          <p:cNvPr id="5" name="Footer Placeholder 4"/>
          <p:cNvSpPr>
            <a:spLocks noGrp="1"/>
          </p:cNvSpPr>
          <p:nvPr>
            <p:ph type="ftr" sz="quarter" idx="11"/>
          </p:nvPr>
        </p:nvSpPr>
        <p:spPr>
          <a:xfrm>
            <a:off x="5554676" y="8475134"/>
            <a:ext cx="5148236" cy="486833"/>
          </a:xfrm>
          <a:prstGeom prst="rect">
            <a:avLst/>
          </a:prstGeom>
        </p:spPr>
        <p:txBody>
          <a:bodyPr lIns="145152" tIns="72576" rIns="145152" bIns="72576"/>
          <a:lstStyle/>
          <a:p>
            <a:endParaRPr lang="en-US"/>
          </a:p>
        </p:txBody>
      </p:sp>
      <p:sp>
        <p:nvSpPr>
          <p:cNvPr id="6" name="Slide Number Placeholder 5"/>
          <p:cNvSpPr>
            <a:spLocks noGrp="1"/>
          </p:cNvSpPr>
          <p:nvPr>
            <p:ph type="sldNum" sz="quarter" idx="12"/>
          </p:nvPr>
        </p:nvSpPr>
        <p:spPr>
          <a:xfrm>
            <a:off x="11651272" y="8475134"/>
            <a:ext cx="3793437" cy="486833"/>
          </a:xfrm>
          <a:prstGeom prst="rect">
            <a:avLst/>
          </a:prstGeom>
        </p:spPr>
        <p:txBody>
          <a:bodyPr lIns="145152" tIns="72576" rIns="145152" bIns="72576"/>
          <a:lstStyle/>
          <a:p>
            <a:fld id="{5E355B98-70EC-8741-B624-AF9CB939F219}" type="slidenum">
              <a:rPr lang="en-US" smtClean="0"/>
              <a:t>‹#›</a:t>
            </a:fld>
            <a:endParaRPr lang="en-US"/>
          </a:p>
        </p:txBody>
      </p:sp>
    </p:spTree>
    <p:extLst>
      <p:ext uri="{BB962C8B-B14F-4D97-AF65-F5344CB8AC3E}">
        <p14:creationId xmlns:p14="http://schemas.microsoft.com/office/powerpoint/2010/main" val="3479452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for10x Section Divider">
    <p:spTree>
      <p:nvGrpSpPr>
        <p:cNvPr id="1" name=""/>
        <p:cNvGrpSpPr/>
        <p:nvPr/>
      </p:nvGrpSpPr>
      <p:grpSpPr>
        <a:xfrm>
          <a:off x="0" y="0"/>
          <a:ext cx="0" cy="0"/>
          <a:chOff x="0" y="0"/>
          <a:chExt cx="0" cy="0"/>
        </a:xfrm>
      </p:grpSpPr>
      <p:sp>
        <p:nvSpPr>
          <p:cNvPr id="5" name="Rectangle 4"/>
          <p:cNvSpPr/>
          <p:nvPr/>
        </p:nvSpPr>
        <p:spPr bwMode="hidden">
          <a:xfrm>
            <a:off x="0" y="0"/>
            <a:ext cx="16257588"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1519" fontAlgn="auto">
              <a:spcBef>
                <a:spcPts val="0"/>
              </a:spcBef>
              <a:spcAft>
                <a:spcPts val="0"/>
              </a:spcAft>
              <a:defRPr/>
            </a:pPr>
            <a:endParaRPr lang="en-US"/>
          </a:p>
        </p:txBody>
      </p:sp>
      <p:pic>
        <p:nvPicPr>
          <p:cNvPr id="6" name="Picture 2" descr="\\psf\Home\Desktop\Infor_TMLogo_RGB_08051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0563" y="4748213"/>
            <a:ext cx="722312" cy="65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3"/>
          <p:cNvSpPr txBox="1">
            <a:spLocks/>
          </p:cNvSpPr>
          <p:nvPr/>
        </p:nvSpPr>
        <p:spPr>
          <a:xfrm>
            <a:off x="14503400" y="8558213"/>
            <a:ext cx="1754188" cy="566737"/>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fontAlgn="auto">
              <a:spcBef>
                <a:spcPts val="0"/>
              </a:spcBef>
              <a:spcAft>
                <a:spcPts val="0"/>
              </a:spcAft>
              <a:defRPr/>
            </a:pPr>
            <a:fld id="{1D797FBE-C928-AE4A-8B3E-EFB32AA5FCB7}" type="slidenum">
              <a:rPr lang="en-US" sz="1600" smtClean="0">
                <a:solidFill>
                  <a:schemeClr val="bg2">
                    <a:lumMod val="75000"/>
                  </a:schemeClr>
                </a:solidFill>
              </a:rPr>
              <a:pPr algn="ctr" fontAlgn="auto">
                <a:spcBef>
                  <a:spcPts val="0"/>
                </a:spcBef>
                <a:spcAft>
                  <a:spcPts val="0"/>
                </a:spcAft>
                <a:defRPr/>
              </a:pPr>
              <a:t>‹#›</a:t>
            </a:fld>
            <a:endParaRPr lang="en-US" sz="1600" dirty="0">
              <a:solidFill>
                <a:schemeClr val="bg2">
                  <a:lumMod val="75000"/>
                </a:schemeClr>
              </a:solidFill>
            </a:endParaRPr>
          </a:p>
        </p:txBody>
      </p:sp>
      <p:sp>
        <p:nvSpPr>
          <p:cNvPr id="8" name="TextBox 11"/>
          <p:cNvSpPr txBox="1">
            <a:spLocks noChangeArrowheads="1"/>
          </p:cNvSpPr>
          <p:nvPr/>
        </p:nvSpPr>
        <p:spPr bwMode="auto">
          <a:xfrm>
            <a:off x="11580813" y="8821738"/>
            <a:ext cx="29559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a:defRPr sz="2900">
                <a:solidFill>
                  <a:schemeClr val="tx1"/>
                </a:solidFill>
                <a:latin typeface="Arial" charset="0"/>
                <a:ea typeface="ＭＳ Ｐゴシック" charset="0"/>
                <a:cs typeface="ＭＳ Ｐゴシック" charset="0"/>
              </a:defRPr>
            </a:lvl1pPr>
            <a:lvl2pPr marL="742950" indent="-285750">
              <a:defRPr sz="2900">
                <a:solidFill>
                  <a:schemeClr val="tx1"/>
                </a:solidFill>
                <a:latin typeface="Arial" charset="0"/>
                <a:ea typeface="ＭＳ Ｐゴシック" charset="0"/>
              </a:defRPr>
            </a:lvl2pPr>
            <a:lvl3pPr marL="1143000" indent="-228600">
              <a:defRPr sz="2900">
                <a:solidFill>
                  <a:schemeClr val="tx1"/>
                </a:solidFill>
                <a:latin typeface="Arial" charset="0"/>
                <a:ea typeface="ＭＳ Ｐゴシック" charset="0"/>
              </a:defRPr>
            </a:lvl3pPr>
            <a:lvl4pPr marL="1600200" indent="-228600">
              <a:defRPr sz="2900">
                <a:solidFill>
                  <a:schemeClr val="tx1"/>
                </a:solidFill>
                <a:latin typeface="Arial" charset="0"/>
                <a:ea typeface="ＭＳ Ｐゴシック" charset="0"/>
              </a:defRPr>
            </a:lvl4pPr>
            <a:lvl5pPr marL="2057400" indent="-228600">
              <a:defRPr sz="2900">
                <a:solidFill>
                  <a:schemeClr val="tx1"/>
                </a:solidFill>
                <a:latin typeface="Arial" charset="0"/>
                <a:ea typeface="ＭＳ Ｐゴシック" charset="0"/>
              </a:defRPr>
            </a:lvl5pPr>
            <a:lvl6pPr marL="2514600" indent="-228600" defTabSz="1450975" fontAlgn="base">
              <a:spcBef>
                <a:spcPct val="0"/>
              </a:spcBef>
              <a:spcAft>
                <a:spcPct val="0"/>
              </a:spcAft>
              <a:defRPr sz="2900">
                <a:solidFill>
                  <a:schemeClr val="tx1"/>
                </a:solidFill>
                <a:latin typeface="Arial" charset="0"/>
                <a:ea typeface="ＭＳ Ｐゴシック" charset="0"/>
              </a:defRPr>
            </a:lvl6pPr>
            <a:lvl7pPr marL="2971800" indent="-228600" defTabSz="1450975" fontAlgn="base">
              <a:spcBef>
                <a:spcPct val="0"/>
              </a:spcBef>
              <a:spcAft>
                <a:spcPct val="0"/>
              </a:spcAft>
              <a:defRPr sz="2900">
                <a:solidFill>
                  <a:schemeClr val="tx1"/>
                </a:solidFill>
                <a:latin typeface="Arial" charset="0"/>
                <a:ea typeface="ＭＳ Ｐゴシック" charset="0"/>
              </a:defRPr>
            </a:lvl7pPr>
            <a:lvl8pPr marL="3429000" indent="-228600" defTabSz="1450975" fontAlgn="base">
              <a:spcBef>
                <a:spcPct val="0"/>
              </a:spcBef>
              <a:spcAft>
                <a:spcPct val="0"/>
              </a:spcAft>
              <a:defRPr sz="2900">
                <a:solidFill>
                  <a:schemeClr val="tx1"/>
                </a:solidFill>
                <a:latin typeface="Arial" charset="0"/>
                <a:ea typeface="ＭＳ Ｐゴシック" charset="0"/>
              </a:defRPr>
            </a:lvl8pPr>
            <a:lvl9pPr marL="3886200" indent="-228600" defTabSz="1450975" fontAlgn="base">
              <a:spcBef>
                <a:spcPct val="0"/>
              </a:spcBef>
              <a:spcAft>
                <a:spcPct val="0"/>
              </a:spcAft>
              <a:defRPr sz="2900">
                <a:solidFill>
                  <a:schemeClr val="tx1"/>
                </a:solidFill>
                <a:latin typeface="Arial" charset="0"/>
                <a:ea typeface="ＭＳ Ｐゴシック" charset="0"/>
              </a:defRPr>
            </a:lvl9pPr>
          </a:lstStyle>
          <a:p>
            <a:pPr algn="r">
              <a:defRPr/>
            </a:pPr>
            <a:r>
              <a:rPr lang="en-US" sz="800" dirty="0">
                <a:solidFill>
                  <a:srgbClr val="CECECE"/>
                </a:solidFill>
              </a:rPr>
              <a:t>Copyright © </a:t>
            </a:r>
            <a:r>
              <a:rPr lang="is-IS" sz="800" dirty="0">
                <a:solidFill>
                  <a:srgbClr val="CECECE"/>
                </a:solidFill>
              </a:rPr>
              <a:t>2017</a:t>
            </a:r>
            <a:r>
              <a:rPr lang="en-US" sz="800" dirty="0">
                <a:solidFill>
                  <a:srgbClr val="CECECE"/>
                </a:solidFill>
              </a:rPr>
              <a:t>. Infor. All Rights Reserved. </a:t>
            </a:r>
            <a:r>
              <a:rPr lang="en-US" sz="800" dirty="0" err="1">
                <a:solidFill>
                  <a:srgbClr val="CECECE"/>
                </a:solidFill>
              </a:rPr>
              <a:t>www.infor.com</a:t>
            </a:r>
            <a:endParaRPr lang="en-US" sz="800" dirty="0">
              <a:solidFill>
                <a:srgbClr val="CECECE"/>
              </a:solidFill>
            </a:endParaRPr>
          </a:p>
          <a:p>
            <a:pPr algn="r">
              <a:defRPr/>
            </a:pPr>
            <a:endParaRPr lang="en-US" sz="800" dirty="0">
              <a:solidFill>
                <a:srgbClr val="CECECE"/>
              </a:solidFill>
            </a:endParaRPr>
          </a:p>
        </p:txBody>
      </p:sp>
      <p:sp>
        <p:nvSpPr>
          <p:cNvPr id="9" name="TextBox 15"/>
          <p:cNvSpPr txBox="1">
            <a:spLocks noChangeArrowheads="1"/>
          </p:cNvSpPr>
          <p:nvPr/>
        </p:nvSpPr>
        <p:spPr bwMode="auto">
          <a:xfrm>
            <a:off x="685800" y="8821738"/>
            <a:ext cx="849313"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800" b="1">
                <a:solidFill>
                  <a:srgbClr val="CECECE"/>
                </a:solidFill>
              </a:rPr>
              <a:t>Infor Confidential</a:t>
            </a:r>
          </a:p>
        </p:txBody>
      </p:sp>
      <p:sp>
        <p:nvSpPr>
          <p:cNvPr id="11" name="Picture Placeholder 10"/>
          <p:cNvSpPr>
            <a:spLocks noGrp="1"/>
          </p:cNvSpPr>
          <p:nvPr>
            <p:ph type="pic" sz="quarter" idx="11"/>
          </p:nvPr>
        </p:nvSpPr>
        <p:spPr>
          <a:xfrm>
            <a:off x="0" y="0"/>
            <a:ext cx="16257588" cy="3661260"/>
          </a:xfrm>
        </p:spPr>
        <p:txBody>
          <a:bodyPr/>
          <a:lstStyle>
            <a:lvl1pPr marL="0" indent="0">
              <a:buFontTx/>
              <a:buNone/>
              <a:defRPr>
                <a:latin typeface="+mj-lt"/>
              </a:defRPr>
            </a:lvl1pPr>
          </a:lstStyle>
          <a:p>
            <a:pPr lvl="0"/>
            <a:r>
              <a:rPr lang="en-US" noProof="0"/>
              <a:t>Drag picture to placeholder or click icon to add</a:t>
            </a:r>
          </a:p>
        </p:txBody>
      </p:sp>
      <p:sp>
        <p:nvSpPr>
          <p:cNvPr id="16" name="Title 1"/>
          <p:cNvSpPr>
            <a:spLocks noGrp="1"/>
          </p:cNvSpPr>
          <p:nvPr>
            <p:ph type="title"/>
          </p:nvPr>
        </p:nvSpPr>
        <p:spPr>
          <a:xfrm>
            <a:off x="2031839" y="3692055"/>
            <a:ext cx="12448161" cy="1746504"/>
          </a:xfrm>
        </p:spPr>
        <p:txBody>
          <a:bodyPr/>
          <a:lstStyle>
            <a:lvl1pPr algn="l">
              <a:defRPr>
                <a:solidFill>
                  <a:schemeClr val="bg2">
                    <a:lumMod val="25000"/>
                  </a:schemeClr>
                </a:solidFill>
                <a:latin typeface="+mj-lt"/>
              </a:defRPr>
            </a:lvl1pPr>
          </a:lstStyle>
          <a:p>
            <a:r>
              <a:rPr lang="en-US"/>
              <a:t>Click to edit Master title style</a:t>
            </a:r>
            <a:endParaRPr lang="en-US" dirty="0"/>
          </a:p>
        </p:txBody>
      </p:sp>
      <p:sp>
        <p:nvSpPr>
          <p:cNvPr id="17" name="Subtitle 2"/>
          <p:cNvSpPr>
            <a:spLocks noGrp="1"/>
          </p:cNvSpPr>
          <p:nvPr>
            <p:ph type="subTitle" idx="1"/>
          </p:nvPr>
        </p:nvSpPr>
        <p:spPr>
          <a:xfrm>
            <a:off x="2031839" y="5717635"/>
            <a:ext cx="12472135" cy="1219200"/>
          </a:xfrm>
        </p:spPr>
        <p:txBody>
          <a:bodyPr/>
          <a:lstStyle>
            <a:lvl1pPr marL="0" indent="0" algn="l">
              <a:buNone/>
              <a:defRPr sz="3200">
                <a:solidFill>
                  <a:schemeClr val="bg2">
                    <a:lumMod val="25000"/>
                  </a:schemeClr>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8846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68"/>
            <a:ext cx="13818950" cy="1960033"/>
          </a:xfrm>
        </p:spPr>
        <p:txBody>
          <a:bodyPr/>
          <a:lstStyle/>
          <a:p>
            <a:r>
              <a:rPr lang="en-US"/>
              <a:t>Click to edit Master title style</a:t>
            </a:r>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485719-ECF8-C74C-A1C2-9E9BBD4F67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269337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85719-ECF8-C74C-A1C2-9E9BBD4F67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1419284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5875867"/>
            <a:ext cx="1381895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4237" y="3875618"/>
            <a:ext cx="1381895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485719-ECF8-C74C-A1C2-9E9BBD4F67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3458012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79" y="2133601"/>
            <a:ext cx="71804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4274" y="2133601"/>
            <a:ext cx="71804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485719-ECF8-C74C-A1C2-9E9BBD4F6779}"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757281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79" y="2046817"/>
            <a:ext cx="7183258"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12879" y="2899833"/>
            <a:ext cx="7183258"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8630" y="2046817"/>
            <a:ext cx="718608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58630" y="2899833"/>
            <a:ext cx="718608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485719-ECF8-C74C-A1C2-9E9BBD4F6779}"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3212438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85719-ECF8-C74C-A1C2-9E9BBD4F6779}"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2132399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85719-ECF8-C74C-A1C2-9E9BBD4F6779}"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61813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16254984" cy="9144000"/>
          </a:xfrm>
          <a:prstGeom prst="rect">
            <a:avLst/>
          </a:prstGeom>
        </p:spPr>
      </p:pic>
      <p:sp>
        <p:nvSpPr>
          <p:cNvPr id="4" name="Text Placeholder 3"/>
          <p:cNvSpPr>
            <a:spLocks noGrp="1"/>
          </p:cNvSpPr>
          <p:nvPr>
            <p:ph type="body" sz="quarter" idx="10"/>
          </p:nvPr>
        </p:nvSpPr>
        <p:spPr>
          <a:xfrm>
            <a:off x="1157287" y="952498"/>
            <a:ext cx="7401497" cy="5257801"/>
          </a:xfrm>
        </p:spPr>
        <p:txBody>
          <a:bodyPr anchor="ctr"/>
          <a:lstStyle>
            <a:lvl1pPr marL="0" indent="0">
              <a:lnSpc>
                <a:spcPct val="100000"/>
              </a:lnSpc>
              <a:buFont typeface="Arial" charset="0"/>
              <a:buNone/>
              <a:defRPr sz="6000" b="1">
                <a:solidFill>
                  <a:schemeClr val="bg1"/>
                </a:solidFill>
              </a:defRPr>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491207994"/>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pos="72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81" y="364067"/>
            <a:ext cx="5348634"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56265" y="364067"/>
            <a:ext cx="9088443"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81" y="1913467"/>
            <a:ext cx="5348634"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C485719-ECF8-C74C-A1C2-9E9BBD4F6779}"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2424870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6400800"/>
            <a:ext cx="9754553"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86601" y="817033"/>
            <a:ext cx="9754553"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3186601" y="7156451"/>
            <a:ext cx="9754553"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C485719-ECF8-C74C-A1C2-9E9BBD4F6779}"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533376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85719-ECF8-C74C-A1C2-9E9BBD4F67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481295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6751" y="366185"/>
            <a:ext cx="3657957"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79" y="366185"/>
            <a:ext cx="10702912"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85719-ECF8-C74C-A1C2-9E9BBD4F67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188832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6" y="0"/>
            <a:ext cx="16256000" cy="9144000"/>
          </a:xfrm>
          <a:prstGeom prst="rect">
            <a:avLst/>
          </a:prstGeom>
        </p:spPr>
      </p:pic>
      <p:sp>
        <p:nvSpPr>
          <p:cNvPr id="2" name="Title 1"/>
          <p:cNvSpPr>
            <a:spLocks noGrp="1"/>
          </p:cNvSpPr>
          <p:nvPr>
            <p:ph type="title"/>
          </p:nvPr>
        </p:nvSpPr>
        <p:spPr>
          <a:xfrm>
            <a:off x="4407408" y="3236350"/>
            <a:ext cx="8412591" cy="1051551"/>
          </a:xfrm>
          <a:noFill/>
        </p:spPr>
        <p:txBody>
          <a:bodyPr anchor="b"/>
          <a:lstStyle>
            <a:lvl1pPr>
              <a:defRPr b="1">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4407411" y="4301834"/>
            <a:ext cx="8838181" cy="1484489"/>
          </a:xfrm>
        </p:spPr>
        <p:txBody>
          <a:bodyPr anchor="t"/>
          <a:lstStyle>
            <a:lvl1pPr marL="0" indent="0">
              <a:buNone/>
              <a:defRPr>
                <a:solidFill>
                  <a:schemeClr val="bg1"/>
                </a:solidFill>
              </a:defRPr>
            </a:lvl1pPr>
            <a:lvl2pPr marL="382548" indent="0">
              <a:buNone/>
              <a:defRPr/>
            </a:lvl2pPr>
            <a:lvl3pPr marL="853071" indent="0">
              <a:buNone/>
              <a:defRPr/>
            </a:lvl3pPr>
            <a:lvl4pPr marL="1236952" indent="0">
              <a:buNone/>
              <a:defRPr/>
            </a:lvl4pPr>
            <a:lvl5pPr marL="1632833" indent="0">
              <a:buNone/>
              <a:defRPr/>
            </a:lvl5pPr>
          </a:lstStyle>
          <a:p>
            <a:pPr lvl="0"/>
            <a:r>
              <a:rPr lang="en-US" dirty="0"/>
              <a:t>Click to edit Master text styles</a:t>
            </a:r>
          </a:p>
        </p:txBody>
      </p:sp>
      <p:pic>
        <p:nvPicPr>
          <p:cNvPr id="4" name="Picture 3"/>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2416250" y="3533957"/>
            <a:ext cx="1253456" cy="1253456"/>
          </a:xfrm>
          <a:prstGeom prst="rect">
            <a:avLst/>
          </a:prstGeom>
          <a:effectLst/>
        </p:spPr>
      </p:pic>
    </p:spTree>
    <p:extLst>
      <p:ext uri="{BB962C8B-B14F-4D97-AF65-F5344CB8AC3E}">
        <p14:creationId xmlns:p14="http://schemas.microsoft.com/office/powerpoint/2010/main" val="1029287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Infor10x Bullet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056623" y="489084"/>
            <a:ext cx="1244735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7" name="Content Placeholder 2"/>
          <p:cNvSpPr>
            <a:spLocks noGrp="1"/>
          </p:cNvSpPr>
          <p:nvPr>
            <p:ph sz="quarter" idx="10" hasCustomPrompt="1"/>
          </p:nvPr>
        </p:nvSpPr>
        <p:spPr>
          <a:xfrm>
            <a:off x="2055812" y="2446941"/>
            <a:ext cx="12448163" cy="5768020"/>
          </a:xfrm>
        </p:spPr>
        <p:txBody>
          <a:bodyPr/>
          <a:lstStyle>
            <a:lvl1pPr>
              <a:lnSpc>
                <a:spcPct val="85000"/>
              </a:lnSpc>
              <a:defRPr sz="2533">
                <a:solidFill>
                  <a:schemeClr val="bg2">
                    <a:lumMod val="25000"/>
                  </a:schemeClr>
                </a:solidFill>
                <a:latin typeface="+mn-lt"/>
              </a:defRPr>
            </a:lvl1pPr>
            <a:lvl2pPr>
              <a:lnSpc>
                <a:spcPct val="85000"/>
              </a:lnSpc>
              <a:defRPr sz="2133">
                <a:solidFill>
                  <a:schemeClr val="bg2">
                    <a:lumMod val="25000"/>
                  </a:schemeClr>
                </a:solidFill>
                <a:latin typeface="+mn-lt"/>
              </a:defRPr>
            </a:lvl2pPr>
            <a:lvl3pPr>
              <a:lnSpc>
                <a:spcPct val="85000"/>
              </a:lnSpc>
              <a:defRPr sz="1867">
                <a:solidFill>
                  <a:schemeClr val="bg2">
                    <a:lumMod val="25000"/>
                  </a:schemeClr>
                </a:solidFill>
                <a:latin typeface="+mn-lt"/>
              </a:defRPr>
            </a:lvl3pPr>
            <a:lvl4pPr>
              <a:lnSpc>
                <a:spcPct val="85000"/>
              </a:lnSpc>
              <a:defRPr sz="1467">
                <a:solidFill>
                  <a:schemeClr val="bg2">
                    <a:lumMod val="25000"/>
                  </a:schemeClr>
                </a:solidFill>
                <a:latin typeface="+mn-lt"/>
              </a:defRPr>
            </a:lvl4pPr>
            <a:lvl5pPr>
              <a:lnSpc>
                <a:spcPct val="85000"/>
              </a:lnSpc>
              <a:defRPr sz="1333">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7" y="1607385"/>
            <a:ext cx="617826" cy="531732"/>
          </a:xfrm>
          <a:prstGeom prst="rect">
            <a:avLst/>
          </a:prstGeom>
        </p:spPr>
      </p:pic>
    </p:spTree>
    <p:extLst>
      <p:ext uri="{BB962C8B-B14F-4D97-AF65-F5344CB8AC3E}">
        <p14:creationId xmlns:p14="http://schemas.microsoft.com/office/powerpoint/2010/main" val="315495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16254984" cy="9144000"/>
          </a:xfrm>
          <a:prstGeom prst="rect">
            <a:avLst/>
          </a:prstGeom>
        </p:spPr>
      </p:pic>
      <p:sp>
        <p:nvSpPr>
          <p:cNvPr id="4" name="Text Placeholder 3"/>
          <p:cNvSpPr>
            <a:spLocks noGrp="1"/>
          </p:cNvSpPr>
          <p:nvPr>
            <p:ph type="body" sz="quarter" idx="10"/>
          </p:nvPr>
        </p:nvSpPr>
        <p:spPr>
          <a:xfrm>
            <a:off x="1157287" y="952500"/>
            <a:ext cx="7401497" cy="5257800"/>
          </a:xfrm>
        </p:spPr>
        <p:txBody>
          <a:bodyPr anchor="ctr"/>
          <a:lstStyle>
            <a:lvl1pPr marL="0" indent="0">
              <a:lnSpc>
                <a:spcPct val="100000"/>
              </a:lnSpc>
              <a:buFont typeface="Arial" charset="0"/>
              <a:buNone/>
              <a:defRPr sz="6000" b="1">
                <a:solidFill>
                  <a:schemeClr val="bg1"/>
                </a:solidFill>
              </a:defRPr>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1758069254"/>
      </p:ext>
    </p:extLst>
  </p:cSld>
  <p:clrMapOvr>
    <a:masterClrMapping/>
  </p:clrMapOvr>
  <p:extLst mod="1">
    <p:ext uri="{DCECCB84-F9BA-43D5-87BE-67443E8EF086}">
      <p15:sldGuideLst xmlns:p15="http://schemas.microsoft.com/office/powerpoint/2012/main">
        <p15:guide id="1" orient="horz" pos="2880">
          <p15:clr>
            <a:srgbClr val="FBAE40"/>
          </p15:clr>
        </p15:guide>
        <p15:guide id="2" pos="7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16254984" cy="9144000"/>
          </a:xfrm>
          <a:prstGeom prst="rect">
            <a:avLst/>
          </a:prstGeom>
        </p:spPr>
      </p:pic>
      <p:sp>
        <p:nvSpPr>
          <p:cNvPr id="4" name="Text Placeholder 3"/>
          <p:cNvSpPr>
            <a:spLocks noGrp="1"/>
          </p:cNvSpPr>
          <p:nvPr>
            <p:ph type="body" sz="quarter" idx="10"/>
          </p:nvPr>
        </p:nvSpPr>
        <p:spPr>
          <a:xfrm>
            <a:off x="1157287" y="952500"/>
            <a:ext cx="7401497" cy="5257800"/>
          </a:xfrm>
        </p:spPr>
        <p:txBody>
          <a:bodyPr anchor="ctr"/>
          <a:lstStyle>
            <a:lvl1pPr marL="0" indent="0">
              <a:lnSpc>
                <a:spcPct val="100000"/>
              </a:lnSpc>
              <a:buFont typeface="Arial" charset="0"/>
              <a:buNone/>
              <a:defRPr sz="6000" b="1">
                <a:solidFill>
                  <a:schemeClr val="bg1"/>
                </a:solidFill>
              </a:defRPr>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235904747"/>
      </p:ext>
    </p:extLst>
  </p:cSld>
  <p:clrMapOvr>
    <a:masterClrMapping/>
  </p:clrMapOvr>
  <p:extLst mod="1">
    <p:ext uri="{DCECCB84-F9BA-43D5-87BE-67443E8EF086}">
      <p15:sldGuideLst xmlns:p15="http://schemas.microsoft.com/office/powerpoint/2012/main">
        <p15:guide id="1" orient="horz" pos="2880">
          <p15:clr>
            <a:srgbClr val="FBAE40"/>
          </p15:clr>
        </p15:guide>
        <p15:guide id="2" pos="7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16254984" cy="9144000"/>
          </a:xfrm>
          <a:prstGeom prst="rect">
            <a:avLst/>
          </a:prstGeom>
        </p:spPr>
      </p:pic>
      <p:sp>
        <p:nvSpPr>
          <p:cNvPr id="4" name="Text Placeholder 3"/>
          <p:cNvSpPr>
            <a:spLocks noGrp="1"/>
          </p:cNvSpPr>
          <p:nvPr>
            <p:ph type="body" sz="quarter" idx="10"/>
          </p:nvPr>
        </p:nvSpPr>
        <p:spPr>
          <a:xfrm>
            <a:off x="1157287" y="952499"/>
            <a:ext cx="7401497" cy="5257801"/>
          </a:xfrm>
        </p:spPr>
        <p:txBody>
          <a:bodyPr anchor="ctr"/>
          <a:lstStyle>
            <a:lvl1pPr marL="0" indent="0">
              <a:lnSpc>
                <a:spcPct val="100000"/>
              </a:lnSpc>
              <a:buFont typeface="Arial" charset="0"/>
              <a:buNone/>
              <a:defRPr sz="6000" b="1">
                <a:solidFill>
                  <a:schemeClr val="bg1"/>
                </a:solidFill>
              </a:defRPr>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34897"/>
            <a:ext cx="1532875" cy="1319269"/>
          </a:xfrm>
          <a:prstGeom prst="rect">
            <a:avLst/>
          </a:prstGeom>
        </p:spPr>
      </p:pic>
    </p:spTree>
    <p:extLst>
      <p:ext uri="{BB962C8B-B14F-4D97-AF65-F5344CB8AC3E}">
        <p14:creationId xmlns:p14="http://schemas.microsoft.com/office/powerpoint/2010/main" val="782269877"/>
      </p:ext>
    </p:extLst>
  </p:cSld>
  <p:clrMapOvr>
    <a:masterClrMapping/>
  </p:clrMapOvr>
  <p:extLst mod="1">
    <p:ext uri="{DCECCB84-F9BA-43D5-87BE-67443E8EF086}">
      <p15:sldGuideLst xmlns:p15="http://schemas.microsoft.com/office/powerpoint/2012/main">
        <p15:guide id="1" orient="horz" pos="3912" userDrawn="1">
          <p15:clr>
            <a:srgbClr val="FBAE40"/>
          </p15:clr>
        </p15:guide>
        <p15:guide id="2" pos="729">
          <p15:clr>
            <a:srgbClr val="FBAE40"/>
          </p15:clr>
        </p15:guide>
        <p15:guide id="3" orient="horz" pos="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for10x Bullet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056622" y="489084"/>
            <a:ext cx="1244735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7" name="Content Placeholder 2"/>
          <p:cNvSpPr>
            <a:spLocks noGrp="1"/>
          </p:cNvSpPr>
          <p:nvPr>
            <p:ph sz="quarter" idx="10" hasCustomPrompt="1"/>
          </p:nvPr>
        </p:nvSpPr>
        <p:spPr>
          <a:xfrm>
            <a:off x="2055811" y="2446940"/>
            <a:ext cx="1244816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389927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10x Two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055811" y="2446940"/>
            <a:ext cx="5943600"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2047346" y="489084"/>
            <a:ext cx="12473560"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6" name="Content Placeholder 2"/>
          <p:cNvSpPr>
            <a:spLocks noGrp="1"/>
          </p:cNvSpPr>
          <p:nvPr>
            <p:ph sz="quarter" idx="12" hasCustomPrompt="1"/>
          </p:nvPr>
        </p:nvSpPr>
        <p:spPr>
          <a:xfrm>
            <a:off x="8560374" y="2446940"/>
            <a:ext cx="5943600"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169510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r10x Three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055811"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6" name="Content Placeholder 2"/>
          <p:cNvSpPr>
            <a:spLocks noGrp="1"/>
          </p:cNvSpPr>
          <p:nvPr>
            <p:ph sz="quarter" idx="12" hasCustomPrompt="1"/>
          </p:nvPr>
        </p:nvSpPr>
        <p:spPr>
          <a:xfrm>
            <a:off x="6286500"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quarter" idx="13" hasCustomPrompt="1"/>
          </p:nvPr>
        </p:nvSpPr>
        <p:spPr>
          <a:xfrm>
            <a:off x="10517190"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306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5812" y="473670"/>
            <a:ext cx="12473781" cy="1828800"/>
          </a:xfrm>
          <a:prstGeom prst="rect">
            <a:avLst/>
          </a:prstGeom>
        </p:spPr>
        <p:txBody>
          <a:bodyPr vert="horz" lIns="0" tIns="0" rIns="0" bIns="0" rtlCol="0" anchor="b">
            <a:noAutofit/>
          </a:bodyPr>
          <a:lstStyle/>
          <a:p>
            <a:r>
              <a:rPr lang="en-US" dirty="0"/>
              <a:t>Click to edit title style</a:t>
            </a:r>
          </a:p>
        </p:txBody>
      </p:sp>
      <p:sp>
        <p:nvSpPr>
          <p:cNvPr id="3" name="Text Placeholder 2"/>
          <p:cNvSpPr>
            <a:spLocks noGrp="1"/>
          </p:cNvSpPr>
          <p:nvPr>
            <p:ph type="body" idx="1"/>
          </p:nvPr>
        </p:nvSpPr>
        <p:spPr>
          <a:xfrm>
            <a:off x="2055812" y="2446940"/>
            <a:ext cx="12460303" cy="5843915"/>
          </a:xfrm>
          <a:prstGeom prst="rect">
            <a:avLst/>
          </a:prstGeom>
        </p:spPr>
        <p:txBody>
          <a:bodyPr vert="horz" lIns="0" tIns="72576" rIns="0" bIns="72576"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92"/>
          <p:cNvSpPr txBox="1">
            <a:spLocks noChangeArrowheads="1"/>
          </p:cNvSpPr>
          <p:nvPr userDrawn="1"/>
        </p:nvSpPr>
        <p:spPr bwMode="auto">
          <a:xfrm>
            <a:off x="6968220" y="9399551"/>
            <a:ext cx="2321148" cy="138499"/>
          </a:xfrm>
          <a:prstGeom prst="rect">
            <a:avLst/>
          </a:prstGeom>
          <a:noFill/>
          <a:ln w="9525" algn="ctr">
            <a:noFill/>
            <a:miter lim="800000"/>
            <a:headEnd/>
            <a:tailEnd/>
          </a:ln>
          <a:effectLst/>
        </p:spPr>
        <p:txBody>
          <a:bodyPr wrap="none" lIns="0" tIns="0" rIns="0" bIns="0" anchor="ctr">
            <a:spAutoFit/>
          </a:bodyPr>
          <a:lstStyle/>
          <a:p>
            <a:pPr algn="ctr"/>
            <a:r>
              <a:rPr lang="en-US" sz="900" dirty="0">
                <a:latin typeface="+mn-lt"/>
              </a:rPr>
              <a:t>Partner Summit</a:t>
            </a:r>
            <a:r>
              <a:rPr lang="en-US" sz="900" baseline="0" dirty="0">
                <a:latin typeface="+mn-lt"/>
              </a:rPr>
              <a:t> (Americas</a:t>
            </a:r>
            <a:r>
              <a:rPr lang="en-US" sz="900" baseline="0">
                <a:latin typeface="+mn-lt"/>
              </a:rPr>
              <a:t>) – </a:t>
            </a:r>
            <a:r>
              <a:rPr lang="en-US" sz="900" baseline="0" dirty="0">
                <a:latin typeface="+mn-lt"/>
              </a:rPr>
              <a:t>2017 Template </a:t>
            </a:r>
            <a:endParaRPr lang="en-US" sz="900" dirty="0">
              <a:latin typeface="+mn-lt"/>
            </a:endParaRPr>
          </a:p>
        </p:txBody>
      </p:sp>
      <p:sp>
        <p:nvSpPr>
          <p:cNvPr id="7" name="Slide Number Placeholder 3"/>
          <p:cNvSpPr txBox="1">
            <a:spLocks/>
          </p:cNvSpPr>
          <p:nvPr userDrawn="1"/>
        </p:nvSpPr>
        <p:spPr>
          <a:xfrm>
            <a:off x="14503974" y="8503772"/>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chemeClr val="bg2">
                    <a:lumMod val="75000"/>
                  </a:schemeClr>
                </a:solidFill>
              </a:rPr>
              <a:pPr algn="ctr"/>
              <a:t>‹#›</a:t>
            </a:fld>
            <a:endParaRPr lang="en-US" sz="1600" dirty="0">
              <a:solidFill>
                <a:schemeClr val="bg2">
                  <a:lumMod val="75000"/>
                </a:schemeClr>
              </a:solidFill>
            </a:endParaRPr>
          </a:p>
        </p:txBody>
      </p:sp>
      <p:sp>
        <p:nvSpPr>
          <p:cNvPr id="9" name="TextBox 8"/>
          <p:cNvSpPr txBox="1">
            <a:spLocks noChangeArrowheads="1"/>
          </p:cNvSpPr>
          <p:nvPr userDrawn="1"/>
        </p:nvSpPr>
        <p:spPr bwMode="auto">
          <a:xfrm>
            <a:off x="11774764" y="8726288"/>
            <a:ext cx="2761975"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800" dirty="0">
                <a:solidFill>
                  <a:schemeClr val="tx1">
                    <a:lumMod val="25000"/>
                    <a:lumOff val="75000"/>
                  </a:schemeClr>
                </a:solidFill>
              </a:rPr>
              <a:t>Copyright © 2017. </a:t>
            </a:r>
            <a:r>
              <a:rPr lang="en-US" sz="800" dirty="0" err="1">
                <a:solidFill>
                  <a:schemeClr val="tx1">
                    <a:lumMod val="25000"/>
                    <a:lumOff val="75000"/>
                  </a:schemeClr>
                </a:solidFill>
              </a:rPr>
              <a:t>Infor</a:t>
            </a:r>
            <a:r>
              <a:rPr lang="en-US" sz="800" dirty="0">
                <a:solidFill>
                  <a:schemeClr val="tx1">
                    <a:lumMod val="25000"/>
                    <a:lumOff val="75000"/>
                  </a:schemeClr>
                </a:solidFill>
              </a:rPr>
              <a:t>. All Rights Reserved. </a:t>
            </a:r>
            <a:r>
              <a:rPr lang="en-US" sz="800" dirty="0" err="1">
                <a:solidFill>
                  <a:schemeClr val="tx1">
                    <a:lumMod val="25000"/>
                    <a:lumOff val="75000"/>
                  </a:schemeClr>
                </a:solidFill>
              </a:rPr>
              <a:t>www.infor.com</a:t>
            </a:r>
            <a:endParaRPr lang="en-US" sz="800" dirty="0">
              <a:solidFill>
                <a:schemeClr val="tx1">
                  <a:lumMod val="25000"/>
                  <a:lumOff val="75000"/>
                </a:schemeClr>
              </a:solidFill>
            </a:endParaRPr>
          </a:p>
        </p:txBody>
      </p:sp>
    </p:spTree>
    <p:extLst>
      <p:ext uri="{BB962C8B-B14F-4D97-AF65-F5344CB8AC3E}">
        <p14:creationId xmlns:p14="http://schemas.microsoft.com/office/powerpoint/2010/main" val="2631908512"/>
      </p:ext>
    </p:extLst>
  </p:cSld>
  <p:clrMap bg1="lt1" tx1="dk1" bg2="lt2" tx2="dk2" accent1="accent1" accent2="accent2" accent3="accent3" accent4="accent4" accent5="accent5" accent6="accent6" hlink="hlink" folHlink="folHlink"/>
  <p:sldLayoutIdLst>
    <p:sldLayoutId id="2147483741" r:id="rId1"/>
    <p:sldLayoutId id="2147483745" r:id="rId2"/>
    <p:sldLayoutId id="2147483666" r:id="rId3"/>
    <p:sldLayoutId id="2147483742" r:id="rId4"/>
    <p:sldLayoutId id="2147483743" r:id="rId5"/>
    <p:sldLayoutId id="2147483744" r:id="rId6"/>
    <p:sldLayoutId id="2147483725" r:id="rId7"/>
    <p:sldLayoutId id="2147483675" r:id="rId8"/>
    <p:sldLayoutId id="2147483681" r:id="rId9"/>
    <p:sldLayoutId id="2147483676" r:id="rId10"/>
    <p:sldLayoutId id="2147483682" r:id="rId11"/>
    <p:sldLayoutId id="2147483678" r:id="rId12"/>
    <p:sldLayoutId id="2147483677" r:id="rId13"/>
    <p:sldLayoutId id="2147483679" r:id="rId14"/>
    <p:sldLayoutId id="2147483685" r:id="rId15"/>
    <p:sldLayoutId id="2147483738" r:id="rId16"/>
    <p:sldLayoutId id="2147483739" r:id="rId17"/>
    <p:sldLayoutId id="2147483746" r:id="rId18"/>
    <p:sldLayoutId id="2147483750" r:id="rId19"/>
    <p:sldLayoutId id="2147483751" r:id="rId20"/>
    <p:sldLayoutId id="2147483752" r:id="rId21"/>
    <p:sldLayoutId id="2147483753" r:id="rId22"/>
  </p:sldLayoutIdLst>
  <p:hf hdr="0" ftr="0"/>
  <p:txStyles>
    <p:title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p:titleStyle>
    <p:bodyStyle>
      <a:lvl1pPr marL="287338" marR="0" indent="-287338" algn="l" defTabSz="1451519" rtl="0" eaLnBrk="1" fontAlgn="auto" latinLnBrk="0" hangingPunct="1">
        <a:lnSpc>
          <a:spcPct val="85000"/>
        </a:lnSpc>
        <a:spcBef>
          <a:spcPts val="600"/>
        </a:spcBef>
        <a:spcAft>
          <a:spcPts val="600"/>
        </a:spcAft>
        <a:buClrTx/>
        <a:buSzTx/>
        <a:buFont typeface="Arial" pitchFamily="34" charset="0"/>
        <a:buChar char="•"/>
        <a:tabLst/>
        <a:defRPr sz="3000" kern="1200" spc="-50" baseline="0">
          <a:solidFill>
            <a:schemeClr val="bg2">
              <a:lumMod val="25000"/>
            </a:schemeClr>
          </a:solidFill>
          <a:latin typeface="+mn-lt"/>
          <a:ea typeface="Tahoma" pitchFamily="34" charset="0"/>
          <a:cs typeface="Tahoma" pitchFamily="34" charset="0"/>
        </a:defRPr>
      </a:lvl1pPr>
      <a:lvl2pPr marL="736600" marR="0" indent="-280988" algn="l" defTabSz="1451519" rtl="0" eaLnBrk="1" fontAlgn="auto" latinLnBrk="0" hangingPunct="1">
        <a:lnSpc>
          <a:spcPct val="85000"/>
        </a:lnSpc>
        <a:spcBef>
          <a:spcPts val="600"/>
        </a:spcBef>
        <a:spcAft>
          <a:spcPts val="600"/>
        </a:spcAft>
        <a:buClrTx/>
        <a:buSzTx/>
        <a:buFont typeface="Arial" pitchFamily="34" charset="0"/>
        <a:buChar char="•"/>
        <a:tabLst/>
        <a:defRPr sz="2600" kern="1200" spc="-50" baseline="0">
          <a:solidFill>
            <a:schemeClr val="bg2">
              <a:lumMod val="25000"/>
            </a:schemeClr>
          </a:solidFill>
          <a:latin typeface="+mn-lt"/>
          <a:ea typeface="Tahoma" pitchFamily="34" charset="0"/>
          <a:cs typeface="Tahoma" pitchFamily="34" charset="0"/>
        </a:defRPr>
      </a:lvl2pPr>
      <a:lvl3pPr marL="1255713" marR="0" indent="-239713" algn="l" defTabSz="1451519" rtl="0" eaLnBrk="1" fontAlgn="auto" latinLnBrk="0" hangingPunct="1">
        <a:lnSpc>
          <a:spcPct val="85000"/>
        </a:lnSpc>
        <a:spcBef>
          <a:spcPts val="600"/>
        </a:spcBef>
        <a:spcAft>
          <a:spcPts val="600"/>
        </a:spcAft>
        <a:buClrTx/>
        <a:buSzTx/>
        <a:buFont typeface="Arial" pitchFamily="34" charset="0"/>
        <a:buChar char="•"/>
        <a:tabLst/>
        <a:defRPr sz="2200" kern="1200" spc="-50" baseline="0">
          <a:solidFill>
            <a:schemeClr val="bg2">
              <a:lumMod val="25000"/>
            </a:schemeClr>
          </a:solidFill>
          <a:latin typeface="+mn-lt"/>
          <a:ea typeface="Tahoma" pitchFamily="34" charset="0"/>
          <a:cs typeface="Tahoma" pitchFamily="34" charset="0"/>
        </a:defRPr>
      </a:lvl3pPr>
      <a:lvl4pPr marL="1651000" marR="0" indent="-177800" algn="l" defTabSz="1451519" rtl="0" eaLnBrk="1" fontAlgn="auto" latinLnBrk="0" hangingPunct="1">
        <a:lnSpc>
          <a:spcPct val="85000"/>
        </a:lnSpc>
        <a:spcBef>
          <a:spcPts val="600"/>
        </a:spcBef>
        <a:spcAft>
          <a:spcPts val="600"/>
        </a:spcAft>
        <a:buClrTx/>
        <a:buSzTx/>
        <a:buFont typeface="Arial" pitchFamily="34" charset="0"/>
        <a:buChar char="•"/>
        <a:tabLst/>
        <a:defRPr sz="1800" kern="1200" spc="-50" baseline="0">
          <a:solidFill>
            <a:schemeClr val="bg2">
              <a:lumMod val="25000"/>
            </a:schemeClr>
          </a:solidFill>
          <a:latin typeface="+mn-lt"/>
          <a:ea typeface="Tahoma" pitchFamily="34" charset="0"/>
          <a:cs typeface="Tahoma" pitchFamily="34" charset="0"/>
        </a:defRPr>
      </a:lvl4pPr>
      <a:lvl5pPr marL="2116138" marR="0" indent="-171450" algn="l" defTabSz="1451519" rtl="0" eaLnBrk="1" fontAlgn="auto" latinLnBrk="0" hangingPunct="1">
        <a:lnSpc>
          <a:spcPct val="85000"/>
        </a:lnSpc>
        <a:spcBef>
          <a:spcPts val="600"/>
        </a:spcBef>
        <a:spcAft>
          <a:spcPts val="600"/>
        </a:spcAft>
        <a:buClrTx/>
        <a:buSzTx/>
        <a:buFont typeface="Arial" pitchFamily="34" charset="0"/>
        <a:buChar char="•"/>
        <a:tabLst/>
        <a:defRPr sz="1600" kern="1200" spc="-50" baseline="0">
          <a:solidFill>
            <a:schemeClr val="bg2">
              <a:lumMod val="25000"/>
            </a:schemeClr>
          </a:solidFill>
          <a:latin typeface="+mn-lt"/>
          <a:ea typeface="Tahoma" pitchFamily="34" charset="0"/>
          <a:cs typeface="Tahoma"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0" y="366184"/>
            <a:ext cx="146318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2880" y="2133601"/>
            <a:ext cx="14631829"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80" y="8475134"/>
            <a:ext cx="3793437"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C485719-ECF8-C74C-A1C2-9E9BBD4F6779}" type="datetimeFigureOut">
              <a:rPr lang="en-US" smtClean="0"/>
              <a:t>11/6/2017</a:t>
            </a:fld>
            <a:endParaRPr lang="en-US"/>
          </a:p>
        </p:txBody>
      </p:sp>
      <p:sp>
        <p:nvSpPr>
          <p:cNvPr id="5" name="Footer Placeholder 4"/>
          <p:cNvSpPr>
            <a:spLocks noGrp="1"/>
          </p:cNvSpPr>
          <p:nvPr>
            <p:ph type="ftr" sz="quarter" idx="3"/>
          </p:nvPr>
        </p:nvSpPr>
        <p:spPr>
          <a:xfrm>
            <a:off x="5554676" y="8475134"/>
            <a:ext cx="5148236"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51272" y="8475134"/>
            <a:ext cx="3793437"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A759360-463F-584A-B09F-E834F836BD4D}" type="slidenum">
              <a:rPr lang="en-US" smtClean="0"/>
              <a:t>‹#›</a:t>
            </a:fld>
            <a:endParaRPr lang="en-US"/>
          </a:p>
        </p:txBody>
      </p:sp>
    </p:spTree>
    <p:extLst>
      <p:ext uri="{BB962C8B-B14F-4D97-AF65-F5344CB8AC3E}">
        <p14:creationId xmlns:p14="http://schemas.microsoft.com/office/powerpoint/2010/main" val="35254948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mailto:Dale.Menefee@Infor.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8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8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8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8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4.png"/><Relationship Id="rId4" Type="http://schemas.openxmlformats.org/officeDocument/2006/relationships/image" Target="../media/image104.png"/></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8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885" y="2857500"/>
            <a:ext cx="11623841" cy="2302372"/>
          </a:xfrm>
          <a:noFill/>
        </p:spPr>
        <p:txBody>
          <a:bodyPr>
            <a:noAutofit/>
          </a:bodyPr>
          <a:lstStyle/>
          <a:p>
            <a:pPr algn="ctr"/>
            <a:r>
              <a:rPr lang="en-US" sz="5400" dirty="0"/>
              <a:t>Infor Vendor Management System</a:t>
            </a:r>
            <a:br>
              <a:rPr lang="en-US" sz="5400" dirty="0"/>
            </a:br>
            <a:r>
              <a:rPr lang="en-US" sz="5400" dirty="0"/>
              <a:t>(VMS) Supplier Training</a:t>
            </a:r>
          </a:p>
        </p:txBody>
      </p:sp>
      <p:sp>
        <p:nvSpPr>
          <p:cNvPr id="3" name="TextBox 2"/>
          <p:cNvSpPr txBox="1"/>
          <p:nvPr/>
        </p:nvSpPr>
        <p:spPr>
          <a:xfrm>
            <a:off x="4353306" y="5340625"/>
            <a:ext cx="5407762" cy="1969770"/>
          </a:xfrm>
          <a:prstGeom prst="rect">
            <a:avLst/>
          </a:prstGeom>
          <a:noFill/>
        </p:spPr>
        <p:txBody>
          <a:bodyPr wrap="none" lIns="0" tIns="0" rIns="0" bIns="0" rtlCol="0" anchor="t">
            <a:spAutoFit/>
          </a:bodyPr>
          <a:lstStyle/>
          <a:p>
            <a:pPr>
              <a:lnSpc>
                <a:spcPct val="100000"/>
              </a:lnSpc>
              <a:spcBef>
                <a:spcPts val="0"/>
              </a:spcBef>
              <a:spcAft>
                <a:spcPts val="0"/>
              </a:spcAft>
            </a:pPr>
            <a:r>
              <a:rPr lang="en-US" sz="3200" b="1" dirty="0">
                <a:solidFill>
                  <a:schemeClr val="bg1"/>
                </a:solidFill>
              </a:rPr>
              <a:t>Dale Menefee</a:t>
            </a:r>
          </a:p>
          <a:p>
            <a:pPr>
              <a:lnSpc>
                <a:spcPct val="100000"/>
              </a:lnSpc>
              <a:spcBef>
                <a:spcPts val="0"/>
              </a:spcBef>
              <a:spcAft>
                <a:spcPts val="0"/>
              </a:spcAft>
            </a:pPr>
            <a:r>
              <a:rPr lang="en-US" sz="3200" dirty="0">
                <a:solidFill>
                  <a:schemeClr val="bg1"/>
                </a:solidFill>
              </a:rPr>
              <a:t>Sr. Delivery Partner Manager</a:t>
            </a:r>
          </a:p>
          <a:p>
            <a:pPr>
              <a:lnSpc>
                <a:spcPct val="100000"/>
              </a:lnSpc>
              <a:spcBef>
                <a:spcPts val="0"/>
              </a:spcBef>
              <a:spcAft>
                <a:spcPts val="0"/>
              </a:spcAft>
            </a:pPr>
            <a:r>
              <a:rPr lang="en-US" sz="3200" dirty="0">
                <a:solidFill>
                  <a:schemeClr val="bg1"/>
                </a:solidFill>
              </a:rPr>
              <a:t>3</a:t>
            </a:r>
            <a:r>
              <a:rPr lang="en-US" sz="3200" baseline="30000" dirty="0">
                <a:solidFill>
                  <a:schemeClr val="bg1"/>
                </a:solidFill>
              </a:rPr>
              <a:t>rd</a:t>
            </a:r>
            <a:r>
              <a:rPr lang="en-US" sz="3200" dirty="0">
                <a:solidFill>
                  <a:schemeClr val="bg1"/>
                </a:solidFill>
              </a:rPr>
              <a:t> Party Management Office</a:t>
            </a:r>
          </a:p>
          <a:p>
            <a:pPr algn="ctr"/>
            <a:endParaRPr lang="en-US" sz="3200" dirty="0">
              <a:solidFill>
                <a:schemeClr val="bg1"/>
              </a:solidFill>
            </a:endParaRPr>
          </a:p>
        </p:txBody>
      </p:sp>
    </p:spTree>
    <p:extLst>
      <p:ext uri="{BB962C8B-B14F-4D97-AF65-F5344CB8AC3E}">
        <p14:creationId xmlns:p14="http://schemas.microsoft.com/office/powerpoint/2010/main" val="8328164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36" y="489084"/>
            <a:ext cx="12447351" cy="1415916"/>
          </a:xfrm>
        </p:spPr>
        <p:txBody>
          <a:bodyPr>
            <a:normAutofit/>
          </a:bodyPr>
          <a:lstStyle/>
          <a:p>
            <a:r>
              <a:rPr lang="en-US" sz="4800" spc="-50" dirty="0">
                <a:solidFill>
                  <a:schemeClr val="tx1"/>
                </a:solidFill>
                <a:latin typeface="Arial (Body)"/>
              </a:rPr>
              <a:t>Additional VMS Terms</a:t>
            </a:r>
            <a:endParaRPr lang="en-US" sz="4800" spc="-150" dirty="0">
              <a:latin typeface="Arial (Headings)"/>
            </a:endParaRPr>
          </a:p>
        </p:txBody>
      </p:sp>
      <p:sp>
        <p:nvSpPr>
          <p:cNvPr id="6" name="Content Placeholder 5"/>
          <p:cNvSpPr>
            <a:spLocks noGrp="1"/>
          </p:cNvSpPr>
          <p:nvPr>
            <p:ph sz="quarter" idx="10"/>
          </p:nvPr>
        </p:nvSpPr>
        <p:spPr>
          <a:xfrm>
            <a:off x="1550436" y="2074812"/>
            <a:ext cx="14368584" cy="6889573"/>
          </a:xfrm>
        </p:spPr>
        <p:txBody>
          <a:bodyPr>
            <a:noAutofit/>
          </a:bodyPr>
          <a:lstStyle/>
          <a:p>
            <a:pPr defTabSz="1451519">
              <a:lnSpc>
                <a:spcPct val="100000"/>
              </a:lnSpc>
              <a:spcBef>
                <a:spcPts val="0"/>
              </a:spcBef>
              <a:spcAft>
                <a:spcPts val="600"/>
              </a:spcAft>
              <a:buFont typeface="Arial" pitchFamily="34" charset="0"/>
            </a:pPr>
            <a:r>
              <a:rPr lang="en-US" sz="3200" b="1" dirty="0">
                <a:latin typeface="Arial (Body)"/>
              </a:rPr>
              <a:t>Assignment</a:t>
            </a:r>
            <a:r>
              <a:rPr lang="en-US" sz="3200" dirty="0">
                <a:latin typeface="Arial (Body)"/>
              </a:rPr>
              <a:t>:  A Request becomes an Assignment once a Resource has been On-Boarded.</a:t>
            </a:r>
          </a:p>
          <a:p>
            <a:pPr defTabSz="1451519">
              <a:lnSpc>
                <a:spcPct val="100000"/>
              </a:lnSpc>
              <a:spcBef>
                <a:spcPts val="0"/>
              </a:spcBef>
              <a:spcAft>
                <a:spcPts val="600"/>
              </a:spcAft>
              <a:buFont typeface="Arial" pitchFamily="34" charset="0"/>
            </a:pPr>
            <a:r>
              <a:rPr lang="en-US" sz="3200" b="1" dirty="0">
                <a:latin typeface="Arial (Body)"/>
              </a:rPr>
              <a:t>Work Order</a:t>
            </a:r>
            <a:r>
              <a:rPr lang="en-US" sz="3200" dirty="0">
                <a:latin typeface="Arial (Body)"/>
              </a:rPr>
              <a:t>: Record in VMS of accepted, committed subcontract work with start/end dates, pay rate, project details, named Supplier and Worker, etc.  Time and Expenses are reported against the Work Order in VMS. </a:t>
            </a:r>
          </a:p>
          <a:p>
            <a:pPr defTabSz="1451519">
              <a:lnSpc>
                <a:spcPct val="100000"/>
              </a:lnSpc>
              <a:spcBef>
                <a:spcPts val="0"/>
              </a:spcBef>
              <a:spcAft>
                <a:spcPts val="600"/>
              </a:spcAft>
              <a:buFont typeface="Arial" pitchFamily="34" charset="0"/>
            </a:pPr>
            <a:r>
              <a:rPr lang="en-US" sz="3200" b="1" dirty="0">
                <a:latin typeface="Arial (Body)"/>
              </a:rPr>
              <a:t>Extension</a:t>
            </a:r>
            <a:r>
              <a:rPr lang="en-US" sz="3200" dirty="0">
                <a:latin typeface="Arial (Body)"/>
              </a:rPr>
              <a:t>: Modification to a Work Order that changes the start or end dates without changing the budget</a:t>
            </a:r>
          </a:p>
          <a:p>
            <a:pPr defTabSz="1451519">
              <a:lnSpc>
                <a:spcPct val="100000"/>
              </a:lnSpc>
              <a:spcBef>
                <a:spcPts val="0"/>
              </a:spcBef>
              <a:spcAft>
                <a:spcPts val="600"/>
              </a:spcAft>
              <a:buFont typeface="Arial" pitchFamily="34" charset="0"/>
            </a:pPr>
            <a:r>
              <a:rPr lang="en-US" sz="3200" b="1" dirty="0">
                <a:latin typeface="Arial (Body)"/>
              </a:rPr>
              <a:t>Amendment</a:t>
            </a:r>
            <a:r>
              <a:rPr lang="en-US" sz="3200" dirty="0">
                <a:latin typeface="Arial (Body)"/>
              </a:rPr>
              <a:t>: Modification to a Work Order that changes the budget, e.g. adding hours</a:t>
            </a:r>
          </a:p>
        </p:txBody>
      </p:sp>
    </p:spTree>
    <p:extLst>
      <p:ext uri="{BB962C8B-B14F-4D97-AF65-F5344CB8AC3E}">
        <p14:creationId xmlns:p14="http://schemas.microsoft.com/office/powerpoint/2010/main" val="35801546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Admin Functions </a:t>
            </a:r>
            <a:br>
              <a:rPr lang="en-US" sz="4800" dirty="0">
                <a:latin typeface="Arial (Headings)"/>
              </a:rPr>
            </a:br>
            <a:r>
              <a:rPr lang="en-US" sz="4800" dirty="0">
                <a:latin typeface="Arial (Headings)"/>
              </a:rPr>
              <a:t>Add / Delete Users</a:t>
            </a:r>
            <a:endParaRPr lang="en-US" sz="4800" dirty="0"/>
          </a:p>
        </p:txBody>
      </p:sp>
      <p:pic>
        <p:nvPicPr>
          <p:cNvPr id="6" name="Picture 5"/>
          <p:cNvPicPr>
            <a:picLocks noChangeAspect="1"/>
          </p:cNvPicPr>
          <p:nvPr/>
        </p:nvPicPr>
        <p:blipFill>
          <a:blip r:embed="rId2"/>
          <a:stretch>
            <a:fillRect/>
          </a:stretch>
        </p:blipFill>
        <p:spPr>
          <a:xfrm>
            <a:off x="4222576" y="2557804"/>
            <a:ext cx="5701712" cy="6370884"/>
          </a:xfrm>
          <a:prstGeom prst="rect">
            <a:avLst/>
          </a:prstGeom>
          <a:ln>
            <a:solidFill>
              <a:schemeClr val="tx1"/>
            </a:solidFill>
          </a:ln>
        </p:spPr>
      </p:pic>
    </p:spTree>
    <p:extLst>
      <p:ext uri="{BB962C8B-B14F-4D97-AF65-F5344CB8AC3E}">
        <p14:creationId xmlns:p14="http://schemas.microsoft.com/office/powerpoint/2010/main" val="20255126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ld_handshake_small.png"/>
          <p:cNvPicPr>
            <a:picLocks noChangeAspect="1"/>
          </p:cNvPicPr>
          <p:nvPr/>
        </p:nvPicPr>
        <p:blipFill>
          <a:blip r:embed="rId3"/>
          <a:stretch>
            <a:fillRect/>
          </a:stretch>
        </p:blipFill>
        <p:spPr>
          <a:xfrm>
            <a:off x="6953152" y="5590695"/>
            <a:ext cx="4075375" cy="3276600"/>
          </a:xfrm>
          <a:prstGeom prst="rect">
            <a:avLst/>
          </a:prstGeom>
        </p:spPr>
      </p:pic>
      <p:sp>
        <p:nvSpPr>
          <p:cNvPr id="2" name="Text Placeholder 1"/>
          <p:cNvSpPr>
            <a:spLocks noGrp="1"/>
          </p:cNvSpPr>
          <p:nvPr>
            <p:ph type="body" sz="quarter" idx="10"/>
          </p:nvPr>
        </p:nvSpPr>
        <p:spPr>
          <a:xfrm>
            <a:off x="541465" y="1642965"/>
            <a:ext cx="9950071" cy="5257801"/>
          </a:xfrm>
        </p:spPr>
        <p:txBody>
          <a:bodyPr/>
          <a:lstStyle/>
          <a:p>
            <a:pPr marL="455612" lvl="1" indent="0">
              <a:buNone/>
            </a:pPr>
            <a:endParaRPr lang="en-US" sz="3600" dirty="0">
              <a:solidFill>
                <a:srgbClr val="003352"/>
              </a:solidFill>
            </a:endParaRPr>
          </a:p>
          <a:p>
            <a:pPr marL="455612" lvl="1" indent="0">
              <a:buNone/>
            </a:pPr>
            <a:endParaRPr lang="en-US" sz="3600" dirty="0">
              <a:solidFill>
                <a:srgbClr val="003352"/>
              </a:solidFill>
            </a:endParaRPr>
          </a:p>
          <a:p>
            <a:pPr marL="455612" lvl="1" indent="0">
              <a:buNone/>
            </a:pPr>
            <a:endParaRPr lang="en-US" sz="3600" dirty="0">
              <a:solidFill>
                <a:srgbClr val="003352"/>
              </a:solidFill>
            </a:endParaRPr>
          </a:p>
          <a:p>
            <a:pPr marL="455612" lvl="1" indent="0">
              <a:buNone/>
            </a:pPr>
            <a:r>
              <a:rPr lang="en-US" sz="3600" dirty="0">
                <a:solidFill>
                  <a:srgbClr val="003352"/>
                </a:solidFill>
              </a:rPr>
              <a:t>Dale Menefee – </a:t>
            </a:r>
            <a:r>
              <a:rPr lang="en-US" sz="3600" dirty="0">
                <a:solidFill>
                  <a:schemeClr val="tx1"/>
                </a:solidFill>
              </a:rPr>
              <a:t>Sr. Delivery Partner Manager</a:t>
            </a:r>
          </a:p>
          <a:p>
            <a:pPr marL="1016000" lvl="2" indent="0">
              <a:buNone/>
            </a:pPr>
            <a:r>
              <a:rPr lang="en-US" sz="2800" dirty="0">
                <a:solidFill>
                  <a:srgbClr val="003352"/>
                </a:solidFill>
                <a:hlinkClick r:id="rId4"/>
              </a:rPr>
              <a:t>Dale.Menefee@Infor.com</a:t>
            </a:r>
            <a:r>
              <a:rPr lang="en-US" sz="2800" dirty="0">
                <a:solidFill>
                  <a:srgbClr val="003352"/>
                </a:solidFill>
              </a:rPr>
              <a:t>   440-724-4780</a:t>
            </a:r>
            <a:endParaRPr lang="en-US" sz="4400" dirty="0"/>
          </a:p>
          <a:p>
            <a:pPr marL="1016000" lvl="2" indent="0">
              <a:buNone/>
            </a:pPr>
            <a:endParaRPr lang="en-US" sz="2800" dirty="0">
              <a:solidFill>
                <a:srgbClr val="FF0000"/>
              </a:solidFill>
            </a:endParaRPr>
          </a:p>
          <a:p>
            <a:endParaRPr lang="en-US" dirty="0"/>
          </a:p>
        </p:txBody>
      </p:sp>
    </p:spTree>
    <p:extLst>
      <p:ext uri="{BB962C8B-B14F-4D97-AF65-F5344CB8AC3E}">
        <p14:creationId xmlns:p14="http://schemas.microsoft.com/office/powerpoint/2010/main" val="29021976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9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INFOR Vendor Management System</a:t>
            </a:r>
            <a:br>
              <a:rPr lang="en-US" dirty="0"/>
            </a:br>
            <a:r>
              <a:rPr lang="en-US" dirty="0"/>
              <a:t>North America Launch Timetable</a:t>
            </a:r>
          </a:p>
        </p:txBody>
      </p:sp>
      <p:graphicFrame>
        <p:nvGraphicFramePr>
          <p:cNvPr id="6" name="Table 5"/>
          <p:cNvGraphicFramePr>
            <a:graphicFrameLocks noGrp="1"/>
          </p:cNvGraphicFramePr>
          <p:nvPr>
            <p:extLst/>
          </p:nvPr>
        </p:nvGraphicFramePr>
        <p:xfrm>
          <a:off x="1259174" y="2391538"/>
          <a:ext cx="13623475" cy="5892212"/>
        </p:xfrm>
        <a:graphic>
          <a:graphicData uri="http://schemas.openxmlformats.org/drawingml/2006/table">
            <a:tbl>
              <a:tblPr firstRow="1" bandRow="1">
                <a:tableStyleId>{5C22544A-7EE6-4342-B048-85BDC9FD1C3A}</a:tableStyleId>
              </a:tblPr>
              <a:tblGrid>
                <a:gridCol w="7836700">
                  <a:extLst>
                    <a:ext uri="{9D8B030D-6E8A-4147-A177-3AD203B41FA5}">
                      <a16:colId xmlns:a16="http://schemas.microsoft.com/office/drawing/2014/main" val="20000"/>
                    </a:ext>
                  </a:extLst>
                </a:gridCol>
                <a:gridCol w="5786775">
                  <a:extLst>
                    <a:ext uri="{9D8B030D-6E8A-4147-A177-3AD203B41FA5}">
                      <a16:colId xmlns:a16="http://schemas.microsoft.com/office/drawing/2014/main" val="20001"/>
                    </a:ext>
                  </a:extLst>
                </a:gridCol>
              </a:tblGrid>
              <a:tr h="694541">
                <a:tc>
                  <a:txBody>
                    <a:bodyPr/>
                    <a:lstStyle/>
                    <a:p>
                      <a:pPr algn="ctr"/>
                      <a:r>
                        <a:rPr lang="en-US" sz="3200" dirty="0">
                          <a:solidFill>
                            <a:schemeClr val="bg2"/>
                          </a:solidFill>
                          <a:latin typeface="+mn-lt"/>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bg2"/>
                          </a:solidFill>
                          <a:latin typeface="+mn-lt"/>
                        </a:rPr>
                        <a:t>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3357">
                <a:tc>
                  <a:txBody>
                    <a:bodyPr/>
                    <a:lstStyle/>
                    <a:p>
                      <a:r>
                        <a:rPr lang="en-US" sz="2400" dirty="0">
                          <a:solidFill>
                            <a:schemeClr val="tx1">
                              <a:lumMod val="50000"/>
                              <a:lumOff val="50000"/>
                            </a:schemeClr>
                          </a:solidFill>
                          <a:latin typeface="+mn-lt"/>
                        </a:rPr>
                        <a:t>System</a:t>
                      </a:r>
                      <a:r>
                        <a:rPr lang="en-US" sz="2400" baseline="0" dirty="0">
                          <a:solidFill>
                            <a:schemeClr val="tx1">
                              <a:lumMod val="50000"/>
                              <a:lumOff val="50000"/>
                            </a:schemeClr>
                          </a:solidFill>
                          <a:latin typeface="+mn-lt"/>
                        </a:rPr>
                        <a:t> QA &amp; User Acceptance Testing</a:t>
                      </a:r>
                      <a:endParaRPr lang="en-US" sz="2400" dirty="0">
                        <a:solidFill>
                          <a:schemeClr val="tx1">
                            <a:lumMod val="50000"/>
                            <a:lumOff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lumMod val="50000"/>
                              <a:lumOff val="50000"/>
                            </a:schemeClr>
                          </a:solidFill>
                          <a:latin typeface="+mn-lt"/>
                        </a:rPr>
                        <a:t>Current</a:t>
                      </a:r>
                      <a:r>
                        <a:rPr lang="en-US" sz="2400" baseline="0" dirty="0">
                          <a:solidFill>
                            <a:schemeClr val="tx1">
                              <a:lumMod val="50000"/>
                              <a:lumOff val="50000"/>
                            </a:schemeClr>
                          </a:solidFill>
                          <a:latin typeface="+mn-lt"/>
                        </a:rPr>
                        <a:t> through early October</a:t>
                      </a:r>
                      <a:endParaRPr lang="en-US" sz="2400" dirty="0">
                        <a:solidFill>
                          <a:schemeClr val="tx1">
                            <a:lumMod val="50000"/>
                            <a:lumOff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3357">
                <a:tc>
                  <a:txBody>
                    <a:bodyPr/>
                    <a:lstStyle/>
                    <a:p>
                      <a:r>
                        <a:rPr lang="en-US" sz="2400" dirty="0">
                          <a:solidFill>
                            <a:schemeClr val="tx1">
                              <a:lumMod val="50000"/>
                              <a:lumOff val="50000"/>
                            </a:schemeClr>
                          </a:solidFill>
                          <a:latin typeface="+mn-lt"/>
                        </a:rPr>
                        <a:t>Weekly Supplier </a:t>
                      </a:r>
                      <a:r>
                        <a:rPr lang="en-US" sz="2400" dirty="0" err="1">
                          <a:solidFill>
                            <a:schemeClr val="tx1">
                              <a:lumMod val="50000"/>
                              <a:lumOff val="50000"/>
                            </a:schemeClr>
                          </a:solidFill>
                          <a:latin typeface="+mn-lt"/>
                        </a:rPr>
                        <a:t>touchbase</a:t>
                      </a:r>
                      <a:r>
                        <a:rPr lang="en-US" sz="2400" dirty="0">
                          <a:solidFill>
                            <a:schemeClr val="tx1">
                              <a:lumMod val="50000"/>
                              <a:lumOff val="50000"/>
                            </a:schemeClr>
                          </a:solidFill>
                          <a:latin typeface="+mn-lt"/>
                        </a:rPr>
                        <a:t> calls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lumMod val="50000"/>
                              <a:lumOff val="50000"/>
                            </a:schemeClr>
                          </a:solidFill>
                          <a:latin typeface="+mn-lt"/>
                        </a:rPr>
                        <a:t>Through go-live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3357">
                <a:tc>
                  <a:txBody>
                    <a:bodyPr/>
                    <a:lstStyle/>
                    <a:p>
                      <a:r>
                        <a:rPr lang="en-US" sz="2400" baseline="0" dirty="0">
                          <a:solidFill>
                            <a:schemeClr val="tx1">
                              <a:lumMod val="50000"/>
                              <a:lumOff val="50000"/>
                            </a:schemeClr>
                          </a:solidFill>
                          <a:latin typeface="+mn-lt"/>
                          <a:ea typeface="ＭＳ Ｐゴシック"/>
                          <a:cs typeface="Arial" pitchFamily="34" charset="0"/>
                        </a:rPr>
                        <a:t>Collection of contract Addendums and initial profile PROD upload data</a:t>
                      </a:r>
                      <a:endParaRPr lang="en-US" sz="2400" dirty="0">
                        <a:solidFill>
                          <a:schemeClr val="tx1">
                            <a:lumMod val="50000"/>
                            <a:lumOff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lumMod val="50000"/>
                              <a:lumOff val="50000"/>
                            </a:schemeClr>
                          </a:solidFill>
                          <a:latin typeface="+mn-lt"/>
                          <a:ea typeface="Calibri"/>
                          <a:cs typeface="Tahoma"/>
                        </a:rPr>
                        <a:t>Through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50075"/>
                  </a:ext>
                </a:extLst>
              </a:tr>
              <a:tr h="513357">
                <a:tc>
                  <a:txBody>
                    <a:bodyPr/>
                    <a:lstStyle/>
                    <a:p>
                      <a:r>
                        <a:rPr lang="en-US" sz="2400" dirty="0">
                          <a:solidFill>
                            <a:schemeClr val="tx1">
                              <a:lumMod val="50000"/>
                              <a:lumOff val="50000"/>
                            </a:schemeClr>
                          </a:solidFill>
                          <a:latin typeface="+mn-lt"/>
                          <a:ea typeface="ＭＳ Ｐゴシック"/>
                          <a:cs typeface="Arial" pitchFamily="34" charset="0"/>
                        </a:rPr>
                        <a:t>“Blackout”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aseline="0" dirty="0">
                          <a:solidFill>
                            <a:schemeClr val="tx1">
                              <a:lumMod val="50000"/>
                              <a:lumOff val="50000"/>
                            </a:schemeClr>
                          </a:solidFill>
                          <a:latin typeface="+mn-lt"/>
                        </a:rPr>
                        <a:t>Mon Oct </a:t>
                      </a:r>
                      <a:r>
                        <a:rPr lang="en-US" sz="2400" dirty="0">
                          <a:solidFill>
                            <a:schemeClr val="tx1">
                              <a:lumMod val="50000"/>
                              <a:lumOff val="50000"/>
                            </a:schemeClr>
                          </a:solidFill>
                          <a:latin typeface="+mn-lt"/>
                        </a:rPr>
                        <a:t>23 – Fri</a:t>
                      </a:r>
                      <a:r>
                        <a:rPr lang="en-US" sz="2400" baseline="0" dirty="0">
                          <a:solidFill>
                            <a:schemeClr val="tx1">
                              <a:lumMod val="50000"/>
                              <a:lumOff val="50000"/>
                            </a:schemeClr>
                          </a:solidFill>
                          <a:latin typeface="+mn-lt"/>
                        </a:rPr>
                        <a:t> </a:t>
                      </a:r>
                      <a:r>
                        <a:rPr lang="en-US" sz="2400" dirty="0">
                          <a:solidFill>
                            <a:schemeClr val="tx1">
                              <a:lumMod val="50000"/>
                              <a:lumOff val="50000"/>
                            </a:schemeClr>
                          </a:solidFill>
                          <a:latin typeface="+mn-lt"/>
                        </a:rPr>
                        <a:t>Nov 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22622"/>
                  </a:ext>
                </a:extLst>
              </a:tr>
              <a:tr h="513357">
                <a:tc>
                  <a:txBody>
                    <a:bodyPr/>
                    <a:lstStyle/>
                    <a:p>
                      <a:r>
                        <a:rPr lang="en-US" sz="2800" b="1" dirty="0">
                          <a:latin typeface="+mn-lt"/>
                          <a:ea typeface="ＭＳ Ｐゴシック"/>
                          <a:cs typeface="Arial" pitchFamily="34" charset="0"/>
                        </a:rPr>
                        <a:t>Supplier and Worker Training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solidFill>
                            <a:srgbClr val="003352"/>
                          </a:solidFill>
                          <a:latin typeface="+mn-lt"/>
                        </a:rPr>
                        <a:t>Mon Oct 23 – Fri Oct 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781889"/>
                  </a:ext>
                </a:extLst>
              </a:tr>
              <a:tr h="513357">
                <a:tc>
                  <a:txBody>
                    <a:bodyPr/>
                    <a:lstStyle/>
                    <a:p>
                      <a:r>
                        <a:rPr lang="en-US" sz="2800" b="1" dirty="0">
                          <a:latin typeface="+mn-lt"/>
                          <a:ea typeface="ＭＳ Ｐゴシック"/>
                          <a:cs typeface="Arial" pitchFamily="34" charset="0"/>
                        </a:rPr>
                        <a:t>Go-Live:</a:t>
                      </a:r>
                      <a:r>
                        <a:rPr lang="en-US" sz="2800" b="1" baseline="0" dirty="0">
                          <a:latin typeface="+mn-lt"/>
                          <a:ea typeface="ＭＳ Ｐゴシック"/>
                          <a:cs typeface="Arial" pitchFamily="34" charset="0"/>
                        </a:rPr>
                        <a:t>  System opened to user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solidFill>
                            <a:srgbClr val="003352"/>
                          </a:solidFill>
                          <a:latin typeface="+mn-lt"/>
                          <a:ea typeface="Calibri"/>
                          <a:cs typeface="Tahoma"/>
                        </a:rPr>
                        <a:t>Mon Nov</a:t>
                      </a:r>
                      <a:r>
                        <a:rPr lang="en-US" sz="2800" b="1" baseline="0" dirty="0">
                          <a:solidFill>
                            <a:srgbClr val="003352"/>
                          </a:solidFill>
                          <a:latin typeface="+mn-lt"/>
                          <a:ea typeface="Calibri"/>
                          <a:cs typeface="Tahoma"/>
                        </a:rPr>
                        <a:t> 06</a:t>
                      </a:r>
                      <a:endParaRPr lang="en-US" sz="2800" b="1" dirty="0">
                        <a:solidFill>
                          <a:srgbClr val="003352"/>
                        </a:solidFill>
                        <a:latin typeface="+mn-lt"/>
                        <a:ea typeface="Calibri"/>
                        <a:cs typeface="Tahom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13357">
                <a:tc>
                  <a:txBody>
                    <a:bodyPr/>
                    <a:lstStyle/>
                    <a:p>
                      <a:r>
                        <a:rPr lang="en-US" sz="2800" b="1" dirty="0">
                          <a:latin typeface="+mn-lt"/>
                          <a:ea typeface="ＭＳ Ｐゴシック"/>
                          <a:cs typeface="Arial" pitchFamily="34" charset="0"/>
                        </a:rPr>
                        <a:t>T&amp;E entry:</a:t>
                      </a:r>
                    </a:p>
                    <a:p>
                      <a:r>
                        <a:rPr lang="en-US" sz="2800" b="1" dirty="0">
                          <a:latin typeface="+mn-lt"/>
                          <a:ea typeface="ＭＳ Ｐゴシック"/>
                          <a:cs typeface="Arial" pitchFamily="34" charset="0"/>
                        </a:rPr>
                        <a:t>         For</a:t>
                      </a:r>
                      <a:r>
                        <a:rPr lang="en-US" sz="2800" b="1" baseline="0" dirty="0">
                          <a:latin typeface="+mn-lt"/>
                          <a:ea typeface="ＭＳ Ｐゴシック"/>
                          <a:cs typeface="Arial" pitchFamily="34" charset="0"/>
                        </a:rPr>
                        <a:t> Nov 01-Nov 03</a:t>
                      </a:r>
                    </a:p>
                    <a:p>
                      <a:r>
                        <a:rPr lang="en-US" sz="2800" b="1" baseline="0" dirty="0">
                          <a:latin typeface="+mn-lt"/>
                          <a:ea typeface="ＭＳ Ｐゴシック"/>
                          <a:cs typeface="Arial" pitchFamily="34" charset="0"/>
                        </a:rPr>
                        <a:t>         For week of Nov 04 – Nov 10</a:t>
                      </a:r>
                      <a:endParaRPr lang="en-US" sz="2800" b="1" dirty="0">
                        <a:latin typeface="+mn-lt"/>
                        <a:ea typeface="ＭＳ Ｐゴシック"/>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1" dirty="0">
                        <a:solidFill>
                          <a:srgbClr val="003352"/>
                        </a:solidFill>
                        <a:latin typeface="+mn-lt"/>
                      </a:endParaRPr>
                    </a:p>
                    <a:p>
                      <a:r>
                        <a:rPr lang="en-US" sz="2800" b="1" baseline="0" dirty="0">
                          <a:solidFill>
                            <a:srgbClr val="003352"/>
                          </a:solidFill>
                          <a:latin typeface="+mn-lt"/>
                        </a:rPr>
                        <a:t>ASAP beginning Monday Nov 06</a:t>
                      </a:r>
                    </a:p>
                    <a:p>
                      <a:r>
                        <a:rPr lang="en-US" sz="2800" b="1" dirty="0">
                          <a:solidFill>
                            <a:srgbClr val="003352"/>
                          </a:solidFill>
                          <a:latin typeface="+mn-lt"/>
                        </a:rPr>
                        <a:t>By</a:t>
                      </a:r>
                      <a:r>
                        <a:rPr lang="en-US" sz="2800" b="1" baseline="0" dirty="0">
                          <a:solidFill>
                            <a:srgbClr val="003352"/>
                          </a:solidFill>
                          <a:latin typeface="+mn-lt"/>
                        </a:rPr>
                        <a:t> </a:t>
                      </a:r>
                      <a:r>
                        <a:rPr lang="en-US" sz="2800" b="1" dirty="0">
                          <a:solidFill>
                            <a:srgbClr val="003352"/>
                          </a:solidFill>
                          <a:latin typeface="+mn-lt"/>
                        </a:rPr>
                        <a:t>Saturday</a:t>
                      </a:r>
                      <a:r>
                        <a:rPr lang="en-US" sz="2800" b="1" baseline="0" dirty="0">
                          <a:solidFill>
                            <a:srgbClr val="003352"/>
                          </a:solidFill>
                          <a:latin typeface="+mn-lt"/>
                        </a:rPr>
                        <a:t> Nov 11, this begins the regular weekly cycle</a:t>
                      </a:r>
                      <a:endParaRPr lang="en-US" sz="2800" b="1" dirty="0">
                        <a:solidFill>
                          <a:srgbClr val="00335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766897"/>
                  </a:ext>
                </a:extLst>
              </a:tr>
            </a:tbl>
          </a:graphicData>
        </a:graphic>
      </p:graphicFrame>
      <p:sp>
        <p:nvSpPr>
          <p:cNvPr id="2" name="Rectangle 1"/>
          <p:cNvSpPr/>
          <p:nvPr/>
        </p:nvSpPr>
        <p:spPr>
          <a:xfrm>
            <a:off x="2225841" y="6953066"/>
            <a:ext cx="12524874" cy="457200"/>
          </a:xfrm>
          <a:prstGeom prst="rect">
            <a:avLst/>
          </a:prstGeom>
          <a:solidFill>
            <a:srgbClr val="FE63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Rectangle 2"/>
          <p:cNvSpPr/>
          <p:nvPr/>
        </p:nvSpPr>
        <p:spPr>
          <a:xfrm>
            <a:off x="2225842" y="7447824"/>
            <a:ext cx="12524874" cy="792620"/>
          </a:xfrm>
          <a:prstGeom prst="rect">
            <a:avLst/>
          </a:prstGeom>
          <a:solidFill>
            <a:srgbClr val="FFA9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rot="19798805" flipH="1">
            <a:off x="2654807" y="4389120"/>
            <a:ext cx="9781033" cy="1169551"/>
          </a:xfrm>
          <a:prstGeom prst="rect">
            <a:avLst/>
          </a:prstGeom>
          <a:solidFill>
            <a:schemeClr val="bg1"/>
          </a:solidFill>
          <a:ln>
            <a:solidFill>
              <a:schemeClr val="tx1"/>
            </a:solidFill>
          </a:ln>
        </p:spPr>
        <p:txBody>
          <a:bodyPr wrap="square" lIns="0" tIns="0" rIns="0" bIns="0" rtlCol="0" anchor="t">
            <a:spAutoFit/>
          </a:bodyPr>
          <a:lstStyle/>
          <a:p>
            <a:pPr algn="ctr"/>
            <a:r>
              <a:rPr lang="en-US" sz="4400" b="1" dirty="0">
                <a:solidFill>
                  <a:schemeClr val="tx1">
                    <a:lumMod val="90000"/>
                    <a:lumOff val="10000"/>
                  </a:schemeClr>
                </a:solidFill>
              </a:rPr>
              <a:t>UPDATED</a:t>
            </a:r>
          </a:p>
          <a:p>
            <a:pPr algn="ctr"/>
            <a:r>
              <a:rPr lang="en-US" sz="3200" dirty="0">
                <a:solidFill>
                  <a:schemeClr val="tx1">
                    <a:lumMod val="90000"/>
                    <a:lumOff val="10000"/>
                  </a:schemeClr>
                </a:solidFill>
              </a:rPr>
              <a:t>NEW GO-LIVE DATE DECEMBER 4, 2017</a:t>
            </a:r>
          </a:p>
        </p:txBody>
      </p:sp>
    </p:spTree>
    <p:extLst>
      <p:ext uri="{BB962C8B-B14F-4D97-AF65-F5344CB8AC3E}">
        <p14:creationId xmlns:p14="http://schemas.microsoft.com/office/powerpoint/2010/main" val="111282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14" name="Title 13"/>
          <p:cNvSpPr>
            <a:spLocks noGrp="1"/>
          </p:cNvSpPr>
          <p:nvPr>
            <p:ph type="title"/>
          </p:nvPr>
        </p:nvSpPr>
        <p:spPr>
          <a:xfrm>
            <a:off x="2031839" y="3692055"/>
            <a:ext cx="13495522" cy="1746504"/>
          </a:xfrm>
        </p:spPr>
        <p:txBody>
          <a:bodyPr/>
          <a:lstStyle/>
          <a:p>
            <a:r>
              <a:rPr lang="en-US" dirty="0"/>
              <a:t>Infor VMS Supplier / Worker Training</a:t>
            </a:r>
          </a:p>
        </p:txBody>
      </p:sp>
    </p:spTree>
    <p:extLst>
      <p:ext uri="{BB962C8B-B14F-4D97-AF65-F5344CB8AC3E}">
        <p14:creationId xmlns:p14="http://schemas.microsoft.com/office/powerpoint/2010/main" val="6086201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 Vendor Management System</a:t>
            </a:r>
            <a:br>
              <a:rPr lang="en-US" dirty="0"/>
            </a:br>
            <a:r>
              <a:rPr lang="en-US" dirty="0"/>
              <a:t>Supplier and Worker Training</a:t>
            </a:r>
          </a:p>
        </p:txBody>
      </p:sp>
      <p:sp>
        <p:nvSpPr>
          <p:cNvPr id="5" name="Content Placeholder 4"/>
          <p:cNvSpPr>
            <a:spLocks noGrp="1"/>
          </p:cNvSpPr>
          <p:nvPr>
            <p:ph sz="quarter" idx="10"/>
          </p:nvPr>
        </p:nvSpPr>
        <p:spPr/>
        <p:txBody>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sz="2800" dirty="0"/>
              <a:t>‘Supplier’ training is full Supplier IVMS functionality, and includes Time &amp; Expense entry</a:t>
            </a:r>
          </a:p>
          <a:p>
            <a:r>
              <a:rPr lang="en-US" sz="2800" dirty="0"/>
              <a:t>‘Worker’ training is for billing consultants; resources whose only interaction with IVMS will be to enter T&amp;E</a:t>
            </a:r>
          </a:p>
          <a:p>
            <a:r>
              <a:rPr lang="en-US" sz="2800" dirty="0"/>
              <a:t>If a person attends Supplier training they will not need to also attend Worker training </a:t>
            </a:r>
          </a:p>
        </p:txBody>
      </p:sp>
      <p:graphicFrame>
        <p:nvGraphicFramePr>
          <p:cNvPr id="6" name="Table 5"/>
          <p:cNvGraphicFramePr>
            <a:graphicFrameLocks noGrp="1"/>
          </p:cNvGraphicFramePr>
          <p:nvPr>
            <p:extLst>
              <p:ext uri="{D42A27DB-BD31-4B8C-83A1-F6EECF244321}">
                <p14:modId xmlns:p14="http://schemas.microsoft.com/office/powerpoint/2010/main" val="3619278945"/>
              </p:ext>
            </p:extLst>
          </p:nvPr>
        </p:nvGraphicFramePr>
        <p:xfrm>
          <a:off x="3114589" y="2405175"/>
          <a:ext cx="9599925" cy="3139283"/>
        </p:xfrm>
        <a:graphic>
          <a:graphicData uri="http://schemas.openxmlformats.org/drawingml/2006/table">
            <a:tbl>
              <a:tblPr firstRow="1" firstCol="1" bandRow="1">
                <a:tableStyleId>{5C22544A-7EE6-4342-B048-85BDC9FD1C3A}</a:tableStyleId>
              </a:tblPr>
              <a:tblGrid>
                <a:gridCol w="4654835">
                  <a:extLst>
                    <a:ext uri="{9D8B030D-6E8A-4147-A177-3AD203B41FA5}">
                      <a16:colId xmlns:a16="http://schemas.microsoft.com/office/drawing/2014/main" val="3805489546"/>
                    </a:ext>
                  </a:extLst>
                </a:gridCol>
                <a:gridCol w="4945090">
                  <a:extLst>
                    <a:ext uri="{9D8B030D-6E8A-4147-A177-3AD203B41FA5}">
                      <a16:colId xmlns:a16="http://schemas.microsoft.com/office/drawing/2014/main" val="131534820"/>
                    </a:ext>
                  </a:extLst>
                </a:gridCol>
              </a:tblGrid>
              <a:tr h="448469">
                <a:tc>
                  <a:txBody>
                    <a:bodyPr/>
                    <a:lstStyle/>
                    <a:p>
                      <a:pPr marL="0" marR="0" algn="ctr">
                        <a:spcBef>
                          <a:spcPts val="0"/>
                        </a:spcBef>
                        <a:spcAft>
                          <a:spcPts val="0"/>
                        </a:spcAft>
                      </a:pPr>
                      <a:r>
                        <a:rPr lang="en-US" sz="2400" b="1" dirty="0">
                          <a:effectLst/>
                        </a:rPr>
                        <a:t>Supplier Training</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400" b="1" dirty="0">
                          <a:effectLst/>
                        </a:rPr>
                        <a:t>Worker Training</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52869842"/>
                  </a:ext>
                </a:extLst>
              </a:tr>
              <a:tr h="448469">
                <a:tc>
                  <a:txBody>
                    <a:bodyPr/>
                    <a:lstStyle/>
                    <a:p>
                      <a:pPr marL="0" marR="0" algn="ctr">
                        <a:spcBef>
                          <a:spcPts val="0"/>
                        </a:spcBef>
                        <a:spcAft>
                          <a:spcPts val="0"/>
                        </a:spcAft>
                      </a:pPr>
                      <a:r>
                        <a:rPr lang="en-US" sz="2000" b="1" u="sng" dirty="0">
                          <a:solidFill>
                            <a:schemeClr val="tx1">
                              <a:lumMod val="50000"/>
                              <a:lumOff val="50000"/>
                            </a:schemeClr>
                          </a:solidFill>
                          <a:effectLst/>
                        </a:rPr>
                        <a:t>Monday Oct 23, 2:00 PM</a:t>
                      </a:r>
                      <a:r>
                        <a:rPr lang="en-US" sz="2000" b="1" dirty="0">
                          <a:solidFill>
                            <a:schemeClr val="tx1">
                              <a:lumMod val="50000"/>
                              <a:lumOff val="50000"/>
                            </a:schemeClr>
                          </a:solidFill>
                          <a:effectLst/>
                        </a:rPr>
                        <a:t> </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000" b="1" dirty="0">
                          <a:solidFill>
                            <a:schemeClr val="tx1">
                              <a:lumMod val="50000"/>
                              <a:lumOff val="50000"/>
                            </a:schemeClr>
                          </a:solidFill>
                          <a:effectLst/>
                        </a:rPr>
                        <a:t> </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65876497"/>
                  </a:ext>
                </a:extLst>
              </a:tr>
              <a:tr h="448469">
                <a:tc>
                  <a:txBody>
                    <a:bodyPr/>
                    <a:lstStyle/>
                    <a:p>
                      <a:pPr marL="0" marR="0" algn="ctr">
                        <a:spcBef>
                          <a:spcPts val="0"/>
                        </a:spcBef>
                        <a:spcAft>
                          <a:spcPts val="0"/>
                        </a:spcAft>
                      </a:pPr>
                      <a:r>
                        <a:rPr lang="en-US" sz="2000" b="1" dirty="0">
                          <a:solidFill>
                            <a:schemeClr val="tx1">
                              <a:lumMod val="50000"/>
                              <a:lumOff val="50000"/>
                            </a:schemeClr>
                          </a:solidFill>
                          <a:effectLst/>
                        </a:rPr>
                        <a:t> </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b="1" u="sng" dirty="0">
                          <a:solidFill>
                            <a:schemeClr val="tx1">
                              <a:lumMod val="50000"/>
                              <a:lumOff val="50000"/>
                            </a:schemeClr>
                          </a:solidFill>
                          <a:effectLst/>
                        </a:rPr>
                        <a:t>Tuesday Oct 24, 10:00 AM</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29456987"/>
                  </a:ext>
                </a:extLst>
              </a:tr>
              <a:tr h="448469">
                <a:tc>
                  <a:txBody>
                    <a:bodyPr/>
                    <a:lstStyle/>
                    <a:p>
                      <a:pPr marL="0" marR="0" algn="ctr">
                        <a:spcBef>
                          <a:spcPts val="0"/>
                        </a:spcBef>
                        <a:spcAft>
                          <a:spcPts val="0"/>
                        </a:spcAft>
                      </a:pPr>
                      <a:r>
                        <a:rPr lang="en-US" sz="2000" b="1" u="sng" dirty="0">
                          <a:solidFill>
                            <a:schemeClr val="bg2">
                              <a:lumMod val="50000"/>
                            </a:schemeClr>
                          </a:solidFill>
                          <a:effectLst/>
                        </a:rPr>
                        <a:t>Wednesday Oct 25, 10:00 AM</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000" b="1" dirty="0">
                          <a:solidFill>
                            <a:schemeClr val="bg2">
                              <a:lumMod val="50000"/>
                            </a:schemeClr>
                          </a:solidFill>
                          <a:effectLst/>
                        </a:rPr>
                        <a:t> </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83505298"/>
                  </a:ext>
                </a:extLst>
              </a:tr>
              <a:tr h="448469">
                <a:tc>
                  <a:txBody>
                    <a:bodyPr/>
                    <a:lstStyle/>
                    <a:p>
                      <a:pPr marL="0" marR="0" algn="ctr">
                        <a:spcBef>
                          <a:spcPts val="0"/>
                        </a:spcBef>
                        <a:spcAft>
                          <a:spcPts val="0"/>
                        </a:spcAft>
                      </a:pPr>
                      <a:r>
                        <a:rPr lang="en-US" sz="2000" b="1" u="sng" dirty="0">
                          <a:solidFill>
                            <a:schemeClr val="bg2">
                              <a:lumMod val="50000"/>
                            </a:schemeClr>
                          </a:solidFill>
                          <a:effectLst/>
                        </a:rPr>
                        <a:t>Wednesday Oct 25, 6:00 PM</a:t>
                      </a:r>
                      <a:r>
                        <a:rPr lang="en-US" sz="2000" b="1" dirty="0">
                          <a:solidFill>
                            <a:schemeClr val="bg2">
                              <a:lumMod val="50000"/>
                            </a:schemeClr>
                          </a:solidFill>
                          <a:effectLst/>
                        </a:rPr>
                        <a:t> </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b="1" dirty="0">
                          <a:solidFill>
                            <a:schemeClr val="bg2">
                              <a:lumMod val="50000"/>
                            </a:schemeClr>
                          </a:solidFill>
                          <a:effectLst/>
                        </a:rPr>
                        <a:t> </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022537109"/>
                  </a:ext>
                </a:extLst>
              </a:tr>
              <a:tr h="448469">
                <a:tc>
                  <a:txBody>
                    <a:bodyPr/>
                    <a:lstStyle/>
                    <a:p>
                      <a:pPr marL="0" marR="0" algn="ctr">
                        <a:spcBef>
                          <a:spcPts val="0"/>
                        </a:spcBef>
                        <a:spcAft>
                          <a:spcPts val="0"/>
                        </a:spcAft>
                      </a:pPr>
                      <a:r>
                        <a:rPr lang="en-US" sz="2000" b="1" dirty="0">
                          <a:solidFill>
                            <a:schemeClr val="bg2">
                              <a:lumMod val="50000"/>
                            </a:schemeClr>
                          </a:solidFill>
                          <a:effectLst/>
                        </a:rPr>
                        <a:t> </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000" b="1" u="sng" dirty="0">
                          <a:solidFill>
                            <a:schemeClr val="bg2">
                              <a:lumMod val="50000"/>
                            </a:schemeClr>
                          </a:solidFill>
                          <a:effectLst/>
                        </a:rPr>
                        <a:t>Thursday Oct 26, 7:00 AM</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55804011"/>
                  </a:ext>
                </a:extLst>
              </a:tr>
              <a:tr h="448469">
                <a:tc>
                  <a:txBody>
                    <a:bodyPr/>
                    <a:lstStyle/>
                    <a:p>
                      <a:pPr marL="0" marR="0" algn="ctr">
                        <a:spcBef>
                          <a:spcPts val="0"/>
                        </a:spcBef>
                        <a:spcAft>
                          <a:spcPts val="0"/>
                        </a:spcAft>
                      </a:pPr>
                      <a:r>
                        <a:rPr lang="en-US" sz="2000" b="1" u="sng" dirty="0">
                          <a:solidFill>
                            <a:schemeClr val="bg2">
                              <a:lumMod val="50000"/>
                            </a:schemeClr>
                          </a:solidFill>
                          <a:effectLst/>
                        </a:rPr>
                        <a:t>Friday Oct 27 7:00 AM</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b="1" u="sng" dirty="0">
                          <a:solidFill>
                            <a:schemeClr val="bg2">
                              <a:lumMod val="50000"/>
                            </a:schemeClr>
                          </a:solidFill>
                          <a:effectLst/>
                        </a:rPr>
                        <a:t>Friday Oct 27, 3:00 PM</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950944099"/>
                  </a:ext>
                </a:extLst>
              </a:tr>
            </a:tbl>
          </a:graphicData>
        </a:graphic>
      </p:graphicFrame>
    </p:spTree>
    <p:extLst>
      <p:ext uri="{BB962C8B-B14F-4D97-AF65-F5344CB8AC3E}">
        <p14:creationId xmlns:p14="http://schemas.microsoft.com/office/powerpoint/2010/main" val="362662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 y="0"/>
            <a:ext cx="16256000" cy="2317884"/>
          </a:xfrm>
          <a:prstGeom prst="rect">
            <a:avLst/>
          </a:prstGeom>
        </p:spPr>
      </p:pic>
      <p:sp>
        <p:nvSpPr>
          <p:cNvPr id="2" name="Title 1"/>
          <p:cNvSpPr>
            <a:spLocks noGrp="1"/>
          </p:cNvSpPr>
          <p:nvPr>
            <p:ph type="title"/>
          </p:nvPr>
        </p:nvSpPr>
        <p:spPr/>
        <p:txBody>
          <a:bodyPr/>
          <a:lstStyle/>
          <a:p>
            <a:r>
              <a:rPr lang="en-US" dirty="0">
                <a:solidFill>
                  <a:schemeClr val="bg1"/>
                </a:solidFill>
              </a:rPr>
              <a:t>Table of Contents</a:t>
            </a:r>
          </a:p>
        </p:txBody>
      </p:sp>
      <p:sp>
        <p:nvSpPr>
          <p:cNvPr id="5" name="Content Placeholder 4"/>
          <p:cNvSpPr>
            <a:spLocks noGrp="1"/>
          </p:cNvSpPr>
          <p:nvPr>
            <p:ph sz="quarter" idx="10"/>
          </p:nvPr>
        </p:nvSpPr>
        <p:spPr>
          <a:xfrm>
            <a:off x="973771" y="2843180"/>
            <a:ext cx="6493829" cy="4212940"/>
          </a:xfrm>
          <a:ln>
            <a:noFill/>
          </a:ln>
        </p:spPr>
        <p:txBody>
          <a:bodyPr/>
          <a:lstStyle/>
          <a:p>
            <a:pPr marL="457200" indent="-457200"/>
            <a:r>
              <a:rPr lang="en-US" sz="2800" b="1" i="1" dirty="0"/>
              <a:t>Workflow Overview</a:t>
            </a:r>
          </a:p>
          <a:p>
            <a:pPr marL="457200" indent="-457200"/>
            <a:endParaRPr lang="en-US" sz="2800" b="1" i="1" dirty="0"/>
          </a:p>
          <a:p>
            <a:pPr marL="457200" indent="-457200"/>
            <a:r>
              <a:rPr lang="en-US" sz="2800" b="1" i="1" dirty="0"/>
              <a:t>Managing Requests</a:t>
            </a:r>
          </a:p>
          <a:p>
            <a:pPr marL="914400" lvl="1" indent="-457200">
              <a:spcBef>
                <a:spcPts val="0"/>
              </a:spcBef>
              <a:buFont typeface="Courier New" panose="02070309020205020404" pitchFamily="49" charset="0"/>
              <a:buChar char="o"/>
            </a:pPr>
            <a:r>
              <a:rPr lang="en-US" sz="2400" dirty="0"/>
              <a:t>Manage Resource Pool</a:t>
            </a:r>
          </a:p>
          <a:p>
            <a:pPr marL="914400" lvl="1" indent="-457200">
              <a:spcBef>
                <a:spcPts val="0"/>
              </a:spcBef>
              <a:buFont typeface="Courier New" panose="02070309020205020404" pitchFamily="49" charset="0"/>
              <a:buChar char="o"/>
            </a:pPr>
            <a:r>
              <a:rPr lang="en-US" sz="2400" dirty="0"/>
              <a:t>Review Requests</a:t>
            </a:r>
          </a:p>
          <a:p>
            <a:pPr marL="914400" lvl="1" indent="-457200">
              <a:spcBef>
                <a:spcPts val="0"/>
              </a:spcBef>
              <a:buFont typeface="Courier New" panose="02070309020205020404" pitchFamily="49" charset="0"/>
              <a:buChar char="o"/>
            </a:pPr>
            <a:r>
              <a:rPr lang="en-US" sz="2400" dirty="0"/>
              <a:t>Propose Resources / Submit Candidates</a:t>
            </a:r>
          </a:p>
          <a:p>
            <a:pPr marL="914400" lvl="1" indent="-457200">
              <a:spcBef>
                <a:spcPts val="0"/>
              </a:spcBef>
              <a:buFont typeface="Courier New" panose="02070309020205020404" pitchFamily="49" charset="0"/>
              <a:buChar char="o"/>
            </a:pPr>
            <a:r>
              <a:rPr lang="en-US" sz="2400" dirty="0"/>
              <a:t>Manage Interviews</a:t>
            </a:r>
          </a:p>
          <a:p>
            <a:pPr marL="457200" indent="-457200"/>
            <a:endParaRPr lang="en-US" sz="2800" b="1" i="1" dirty="0"/>
          </a:p>
          <a:p>
            <a:pPr marL="457200" indent="-457200"/>
            <a:r>
              <a:rPr lang="en-US" sz="2800" b="1" i="1" dirty="0"/>
              <a:t>Managing Offers</a:t>
            </a:r>
          </a:p>
          <a:p>
            <a:pPr marL="914400" lvl="1" indent="-457200">
              <a:spcBef>
                <a:spcPts val="0"/>
              </a:spcBef>
              <a:buFont typeface="Courier New" panose="02070309020205020404" pitchFamily="49" charset="0"/>
              <a:buChar char="o"/>
            </a:pPr>
            <a:r>
              <a:rPr lang="en-US" sz="2400" dirty="0"/>
              <a:t>Decline/Reject … Negotiate</a:t>
            </a:r>
          </a:p>
          <a:p>
            <a:pPr marL="914400" lvl="1" indent="-457200">
              <a:spcBef>
                <a:spcPts val="0"/>
              </a:spcBef>
              <a:buFont typeface="Courier New" panose="02070309020205020404" pitchFamily="49" charset="0"/>
              <a:buChar char="o"/>
            </a:pPr>
            <a:r>
              <a:rPr lang="en-US" sz="2400" dirty="0"/>
              <a:t>Accept</a:t>
            </a:r>
          </a:p>
          <a:p>
            <a:endParaRPr lang="en-US" sz="2800" dirty="0"/>
          </a:p>
        </p:txBody>
      </p:sp>
      <p:sp>
        <p:nvSpPr>
          <p:cNvPr id="7" name="Content Placeholder 4"/>
          <p:cNvSpPr txBox="1">
            <a:spLocks/>
          </p:cNvSpPr>
          <p:nvPr/>
        </p:nvSpPr>
        <p:spPr>
          <a:xfrm>
            <a:off x="8609011" y="2843180"/>
            <a:ext cx="6493829" cy="4212940"/>
          </a:xfrm>
          <a:prstGeom prst="rect">
            <a:avLst/>
          </a:prstGeom>
          <a:ln>
            <a:noFill/>
          </a:ln>
        </p:spPr>
        <p:txBody>
          <a:bodyPr vert="horz" lIns="0" tIns="72576" rIns="0" bIns="72576" rtlCol="0">
            <a:noAutofit/>
          </a:bodyPr>
          <a:lstStyle>
            <a:lvl1pPr marL="287338" marR="0" indent="-287338" algn="l" defTabSz="1451519" rtl="0" eaLnBrk="1" fontAlgn="auto" latinLnBrk="0" hangingPunct="1">
              <a:lnSpc>
                <a:spcPct val="85000"/>
              </a:lnSpc>
              <a:spcBef>
                <a:spcPts val="600"/>
              </a:spcBef>
              <a:spcAft>
                <a:spcPts val="600"/>
              </a:spcAft>
              <a:buClrTx/>
              <a:buSzTx/>
              <a:buFont typeface="Arial" pitchFamily="34" charset="0"/>
              <a:buChar char="•"/>
              <a:tabLst/>
              <a:defRPr sz="3000" kern="1200" spc="-50" baseline="0">
                <a:solidFill>
                  <a:schemeClr val="bg2">
                    <a:lumMod val="25000"/>
                  </a:schemeClr>
                </a:solidFill>
                <a:latin typeface="+mn-lt"/>
                <a:ea typeface="Tahoma" pitchFamily="34" charset="0"/>
                <a:cs typeface="Tahoma" pitchFamily="34" charset="0"/>
              </a:defRPr>
            </a:lvl1pPr>
            <a:lvl2pPr marL="736600" marR="0" indent="-280988" algn="l" defTabSz="1451519" rtl="0" eaLnBrk="1" fontAlgn="auto" latinLnBrk="0" hangingPunct="1">
              <a:lnSpc>
                <a:spcPct val="85000"/>
              </a:lnSpc>
              <a:spcBef>
                <a:spcPts val="600"/>
              </a:spcBef>
              <a:spcAft>
                <a:spcPts val="600"/>
              </a:spcAft>
              <a:buClrTx/>
              <a:buSzTx/>
              <a:buFont typeface="Arial" pitchFamily="34" charset="0"/>
              <a:buChar char="•"/>
              <a:tabLst/>
              <a:defRPr sz="2600" kern="1200" spc="-50" baseline="0">
                <a:solidFill>
                  <a:schemeClr val="bg2">
                    <a:lumMod val="25000"/>
                  </a:schemeClr>
                </a:solidFill>
                <a:latin typeface="+mn-lt"/>
                <a:ea typeface="Tahoma" pitchFamily="34" charset="0"/>
                <a:cs typeface="Tahoma" pitchFamily="34" charset="0"/>
              </a:defRPr>
            </a:lvl2pPr>
            <a:lvl3pPr marL="1255713" marR="0" indent="-239713" algn="l" defTabSz="1451519" rtl="0" eaLnBrk="1" fontAlgn="auto" latinLnBrk="0" hangingPunct="1">
              <a:lnSpc>
                <a:spcPct val="85000"/>
              </a:lnSpc>
              <a:spcBef>
                <a:spcPts val="600"/>
              </a:spcBef>
              <a:spcAft>
                <a:spcPts val="600"/>
              </a:spcAft>
              <a:buClrTx/>
              <a:buSzTx/>
              <a:buFont typeface="Arial" pitchFamily="34" charset="0"/>
              <a:buChar char="•"/>
              <a:tabLst/>
              <a:defRPr sz="2200" kern="1200" spc="-50" baseline="0">
                <a:solidFill>
                  <a:schemeClr val="bg2">
                    <a:lumMod val="25000"/>
                  </a:schemeClr>
                </a:solidFill>
                <a:latin typeface="+mn-lt"/>
                <a:ea typeface="Tahoma" pitchFamily="34" charset="0"/>
                <a:cs typeface="Tahoma" pitchFamily="34" charset="0"/>
              </a:defRPr>
            </a:lvl3pPr>
            <a:lvl4pPr marL="1651000" marR="0" indent="-177800" algn="l" defTabSz="1451519" rtl="0" eaLnBrk="1" fontAlgn="auto" latinLnBrk="0" hangingPunct="1">
              <a:lnSpc>
                <a:spcPct val="85000"/>
              </a:lnSpc>
              <a:spcBef>
                <a:spcPts val="600"/>
              </a:spcBef>
              <a:spcAft>
                <a:spcPts val="600"/>
              </a:spcAft>
              <a:buClrTx/>
              <a:buSzTx/>
              <a:buFont typeface="Arial" pitchFamily="34" charset="0"/>
              <a:buChar char="•"/>
              <a:tabLst/>
              <a:defRPr sz="1800" kern="1200" spc="-50" baseline="0">
                <a:solidFill>
                  <a:schemeClr val="bg2">
                    <a:lumMod val="25000"/>
                  </a:schemeClr>
                </a:solidFill>
                <a:latin typeface="+mn-lt"/>
                <a:ea typeface="Tahoma" pitchFamily="34" charset="0"/>
                <a:cs typeface="Tahoma" pitchFamily="34" charset="0"/>
              </a:defRPr>
            </a:lvl4pPr>
            <a:lvl5pPr marL="2116138" marR="0" indent="-171450" algn="l" defTabSz="1451519" rtl="0" eaLnBrk="1" fontAlgn="auto" latinLnBrk="0" hangingPunct="1">
              <a:lnSpc>
                <a:spcPct val="85000"/>
              </a:lnSpc>
              <a:spcBef>
                <a:spcPts val="600"/>
              </a:spcBef>
              <a:spcAft>
                <a:spcPts val="600"/>
              </a:spcAft>
              <a:buClrTx/>
              <a:buSzTx/>
              <a:buFont typeface="Arial" pitchFamily="34" charset="0"/>
              <a:buChar char="•"/>
              <a:tabLst/>
              <a:defRPr sz="1600" kern="1200" spc="-50" baseline="0">
                <a:solidFill>
                  <a:schemeClr val="bg2">
                    <a:lumMod val="25000"/>
                  </a:schemeClr>
                </a:solidFill>
                <a:latin typeface="+mn-lt"/>
                <a:ea typeface="Tahoma" pitchFamily="34" charset="0"/>
                <a:cs typeface="Tahoma"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457200" indent="-457200"/>
            <a:r>
              <a:rPr lang="en-US" sz="2800" b="1" i="1" dirty="0"/>
              <a:t>Managing Work Orders</a:t>
            </a:r>
          </a:p>
          <a:p>
            <a:pPr marL="914400" lvl="1" indent="-457200">
              <a:spcBef>
                <a:spcPts val="0"/>
              </a:spcBef>
              <a:buFont typeface="Courier New" panose="02070309020205020404" pitchFamily="49" charset="0"/>
              <a:buChar char="o"/>
            </a:pPr>
            <a:r>
              <a:rPr lang="en-US" sz="2400" dirty="0"/>
              <a:t>View</a:t>
            </a:r>
          </a:p>
          <a:p>
            <a:pPr marL="914400" lvl="1" indent="-457200">
              <a:spcBef>
                <a:spcPts val="0"/>
              </a:spcBef>
              <a:buFont typeface="Courier New" panose="02070309020205020404" pitchFamily="49" charset="0"/>
              <a:buChar char="o"/>
            </a:pPr>
            <a:r>
              <a:rPr lang="en-US" sz="2400" dirty="0"/>
              <a:t>Extensions / Amendments</a:t>
            </a:r>
          </a:p>
          <a:p>
            <a:pPr marL="457200" indent="-457200"/>
            <a:endParaRPr lang="en-US" sz="2800" b="1" i="1" dirty="0"/>
          </a:p>
          <a:p>
            <a:pPr marL="457200" indent="-457200"/>
            <a:r>
              <a:rPr lang="en-US" sz="2800" b="1" i="1" dirty="0"/>
              <a:t>Time and Expenses</a:t>
            </a:r>
          </a:p>
          <a:p>
            <a:pPr marL="906462" lvl="1" indent="-457200">
              <a:spcBef>
                <a:spcPts val="0"/>
              </a:spcBef>
              <a:buFont typeface="Courier New" panose="02070309020205020404" pitchFamily="49" charset="0"/>
              <a:buChar char="o"/>
            </a:pPr>
            <a:r>
              <a:rPr lang="en-US" sz="2400" dirty="0"/>
              <a:t>T&amp;E Entry</a:t>
            </a:r>
          </a:p>
          <a:p>
            <a:pPr marL="906462" lvl="1" indent="-457200">
              <a:spcBef>
                <a:spcPts val="0"/>
              </a:spcBef>
              <a:buFont typeface="Courier New" panose="02070309020205020404" pitchFamily="49" charset="0"/>
              <a:buChar char="o"/>
            </a:pPr>
            <a:r>
              <a:rPr lang="en-US" sz="2400" dirty="0"/>
              <a:t>T&amp;E Admin</a:t>
            </a:r>
            <a:endParaRPr lang="en-US" sz="2800" b="1" i="1" dirty="0"/>
          </a:p>
          <a:p>
            <a:pPr marL="457200" indent="-457200"/>
            <a:endParaRPr lang="en-US" sz="2800" b="1" i="1" dirty="0"/>
          </a:p>
          <a:p>
            <a:pPr marL="457200" indent="-457200"/>
            <a:r>
              <a:rPr lang="en-US" sz="2800" b="1" i="1" dirty="0"/>
              <a:t>Reports</a:t>
            </a:r>
          </a:p>
          <a:p>
            <a:pPr marL="457200" indent="-457200"/>
            <a:endParaRPr lang="en-US" sz="2800" b="1" i="1" dirty="0"/>
          </a:p>
          <a:p>
            <a:pPr marL="457200" indent="-457200"/>
            <a:r>
              <a:rPr lang="en-US" sz="2800" b="1" i="1" dirty="0"/>
              <a:t>Administrative</a:t>
            </a:r>
          </a:p>
          <a:p>
            <a:pPr marL="914400" lvl="1" indent="-457200">
              <a:spcBef>
                <a:spcPts val="0"/>
              </a:spcBef>
              <a:buFont typeface="Courier New" panose="02070309020205020404" pitchFamily="49" charset="0"/>
              <a:buChar char="o"/>
            </a:pPr>
            <a:r>
              <a:rPr lang="en-US" sz="2400" dirty="0"/>
              <a:t>User Maintenance</a:t>
            </a:r>
          </a:p>
          <a:p>
            <a:endParaRPr lang="en-US" sz="2800" dirty="0"/>
          </a:p>
        </p:txBody>
      </p:sp>
    </p:spTree>
    <p:extLst>
      <p:ext uri="{BB962C8B-B14F-4D97-AF65-F5344CB8AC3E}">
        <p14:creationId xmlns:p14="http://schemas.microsoft.com/office/powerpoint/2010/main" val="408876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7" name="Title 13"/>
          <p:cNvSpPr>
            <a:spLocks noGrp="1"/>
          </p:cNvSpPr>
          <p:nvPr>
            <p:ph type="title"/>
          </p:nvPr>
        </p:nvSpPr>
        <p:spPr>
          <a:xfrm>
            <a:off x="2031839" y="3692055"/>
            <a:ext cx="13495522" cy="1746504"/>
          </a:xfrm>
        </p:spPr>
        <p:txBody>
          <a:bodyPr/>
          <a:lstStyle/>
          <a:p>
            <a:r>
              <a:rPr lang="en-US" dirty="0"/>
              <a:t>VMS Workflow</a:t>
            </a:r>
          </a:p>
        </p:txBody>
      </p:sp>
    </p:spTree>
    <p:extLst>
      <p:ext uri="{BB962C8B-B14F-4D97-AF65-F5344CB8AC3E}">
        <p14:creationId xmlns:p14="http://schemas.microsoft.com/office/powerpoint/2010/main" val="397179133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VMS Workflow – </a:t>
            </a:r>
            <a:br>
              <a:rPr lang="en-US" dirty="0"/>
            </a:br>
            <a:r>
              <a:rPr lang="en-US" dirty="0"/>
              <a:t>Request through WO generation</a:t>
            </a:r>
          </a:p>
        </p:txBody>
      </p:sp>
      <p:pic>
        <p:nvPicPr>
          <p:cNvPr id="5" name="Picture 4"/>
          <p:cNvPicPr>
            <a:picLocks noChangeAspect="1"/>
          </p:cNvPicPr>
          <p:nvPr/>
        </p:nvPicPr>
        <p:blipFill>
          <a:blip r:embed="rId2"/>
          <a:stretch>
            <a:fillRect/>
          </a:stretch>
        </p:blipFill>
        <p:spPr>
          <a:xfrm>
            <a:off x="2187356" y="2246261"/>
            <a:ext cx="11700922" cy="6678829"/>
          </a:xfrm>
          <a:prstGeom prst="rect">
            <a:avLst/>
          </a:prstGeom>
        </p:spPr>
      </p:pic>
    </p:spTree>
    <p:extLst>
      <p:ext uri="{BB962C8B-B14F-4D97-AF65-F5344CB8AC3E}">
        <p14:creationId xmlns:p14="http://schemas.microsoft.com/office/powerpoint/2010/main" val="261925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VMS Workflow – </a:t>
            </a:r>
            <a:br>
              <a:rPr lang="en-US" dirty="0"/>
            </a:br>
            <a:r>
              <a:rPr lang="en-US" dirty="0"/>
              <a:t>Time &amp; Expense Reporting</a:t>
            </a:r>
          </a:p>
        </p:txBody>
      </p:sp>
      <p:pic>
        <p:nvPicPr>
          <p:cNvPr id="6" name="Picture 5"/>
          <p:cNvPicPr>
            <a:picLocks noChangeAspect="1"/>
          </p:cNvPicPr>
          <p:nvPr/>
        </p:nvPicPr>
        <p:blipFill>
          <a:blip r:embed="rId2"/>
          <a:stretch>
            <a:fillRect/>
          </a:stretch>
        </p:blipFill>
        <p:spPr>
          <a:xfrm>
            <a:off x="2056622" y="2184717"/>
            <a:ext cx="11964177" cy="6747248"/>
          </a:xfrm>
          <a:prstGeom prst="rect">
            <a:avLst/>
          </a:prstGeom>
        </p:spPr>
      </p:pic>
    </p:spTree>
    <p:extLst>
      <p:ext uri="{BB962C8B-B14F-4D97-AF65-F5344CB8AC3E}">
        <p14:creationId xmlns:p14="http://schemas.microsoft.com/office/powerpoint/2010/main" val="154188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84825" y="2053087"/>
            <a:ext cx="12926478" cy="6612357"/>
          </a:xfrm>
          <a:prstGeom prst="rect">
            <a:avLst/>
          </a:prstGeom>
          <a:ln>
            <a:solidFill>
              <a:schemeClr val="tx1"/>
            </a:solidFill>
          </a:ln>
        </p:spPr>
      </p:pic>
      <p:sp>
        <p:nvSpPr>
          <p:cNvPr id="5" name="TextBox 4"/>
          <p:cNvSpPr txBox="1"/>
          <p:nvPr/>
        </p:nvSpPr>
        <p:spPr>
          <a:xfrm>
            <a:off x="2382920" y="4986068"/>
            <a:ext cx="1048365" cy="492443"/>
          </a:xfrm>
          <a:prstGeom prst="rect">
            <a:avLst/>
          </a:prstGeom>
          <a:no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Alerts</a:t>
            </a:r>
          </a:p>
        </p:txBody>
      </p:sp>
      <p:sp>
        <p:nvSpPr>
          <p:cNvPr id="6" name="TextBox 5"/>
          <p:cNvSpPr txBox="1"/>
          <p:nvPr/>
        </p:nvSpPr>
        <p:spPr>
          <a:xfrm>
            <a:off x="3213790" y="6866626"/>
            <a:ext cx="1594988" cy="492443"/>
          </a:xfrm>
          <a:prstGeom prst="rect">
            <a:avLst/>
          </a:prstGeom>
          <a:no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Statuses</a:t>
            </a:r>
          </a:p>
        </p:txBody>
      </p:sp>
      <p:sp>
        <p:nvSpPr>
          <p:cNvPr id="7" name="TextBox 6"/>
          <p:cNvSpPr txBox="1"/>
          <p:nvPr/>
        </p:nvSpPr>
        <p:spPr>
          <a:xfrm>
            <a:off x="9534678" y="5478511"/>
            <a:ext cx="2824491"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Event Calendar</a:t>
            </a:r>
          </a:p>
        </p:txBody>
      </p:sp>
      <p:sp>
        <p:nvSpPr>
          <p:cNvPr id="8" name="TextBox 7"/>
          <p:cNvSpPr txBox="1"/>
          <p:nvPr/>
        </p:nvSpPr>
        <p:spPr>
          <a:xfrm>
            <a:off x="9346468" y="7112847"/>
            <a:ext cx="2096728"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Useful links</a:t>
            </a:r>
          </a:p>
        </p:txBody>
      </p:sp>
      <p:sp>
        <p:nvSpPr>
          <p:cNvPr id="9" name="Title 1"/>
          <p:cNvSpPr>
            <a:spLocks noGrp="1"/>
          </p:cNvSpPr>
          <p:nvPr>
            <p:ph type="title"/>
          </p:nvPr>
        </p:nvSpPr>
        <p:spPr>
          <a:xfrm>
            <a:off x="1550436" y="489084"/>
            <a:ext cx="12447351" cy="1415916"/>
          </a:xfrm>
        </p:spPr>
        <p:txBody>
          <a:bodyPr>
            <a:normAutofit/>
          </a:bodyPr>
          <a:lstStyle/>
          <a:p>
            <a:r>
              <a:rPr lang="en-US" sz="4800" dirty="0">
                <a:latin typeface="Arial (Headings)"/>
              </a:rPr>
              <a:t>The Supplier Dashboard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405111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Infor Vendor Management System -</a:t>
            </a:r>
            <a:br>
              <a:rPr lang="en-US" sz="4800" dirty="0"/>
            </a:br>
            <a:r>
              <a:rPr lang="en-US" sz="4800" dirty="0"/>
              <a:t>Screen Navigation</a:t>
            </a:r>
          </a:p>
        </p:txBody>
      </p:sp>
      <p:pic>
        <p:nvPicPr>
          <p:cNvPr id="1026" name="Picture 2" descr="C:\Users\dmenefee\AppData\Local\Temp\SNAGHTML191b017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534" y="2317884"/>
            <a:ext cx="11719242" cy="67369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9199" y="3654241"/>
            <a:ext cx="2832507" cy="492443"/>
          </a:xfrm>
          <a:prstGeom prst="rect">
            <a:avLst/>
          </a:prstGeom>
          <a:noFill/>
          <a:ln>
            <a:solidFill>
              <a:schemeClr val="tx1"/>
            </a:solidFill>
          </a:ln>
        </p:spPr>
        <p:txBody>
          <a:bodyPr wrap="none" lIns="0" tIns="0" rIns="0" bIns="0" rtlCol="0" anchor="t">
            <a:spAutoFit/>
          </a:bodyPr>
          <a:lstStyle/>
          <a:p>
            <a:r>
              <a:rPr lang="en-US" sz="3200" dirty="0">
                <a:solidFill>
                  <a:schemeClr val="tx1">
                    <a:lumMod val="90000"/>
                    <a:lumOff val="10000"/>
                  </a:schemeClr>
                </a:solidFill>
              </a:rPr>
              <a:t>“Bread crumbs”</a:t>
            </a:r>
          </a:p>
        </p:txBody>
      </p:sp>
      <p:sp>
        <p:nvSpPr>
          <p:cNvPr id="5" name="Arrow: Right 4"/>
          <p:cNvSpPr/>
          <p:nvPr/>
        </p:nvSpPr>
        <p:spPr>
          <a:xfrm rot="9759543">
            <a:off x="6210049" y="4074509"/>
            <a:ext cx="842880" cy="25220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9856815" y="4195374"/>
            <a:ext cx="2146421" cy="2462213"/>
          </a:xfrm>
          <a:prstGeom prst="rect">
            <a:avLst/>
          </a:prstGeom>
          <a:noFill/>
          <a:ln>
            <a:solidFill>
              <a:schemeClr val="tx1"/>
            </a:solidFill>
          </a:ln>
        </p:spPr>
        <p:txBody>
          <a:bodyPr wrap="none" lIns="0" tIns="0" rIns="0" bIns="0" rtlCol="0" anchor="t">
            <a:spAutoFit/>
          </a:bodyPr>
          <a:lstStyle/>
          <a:p>
            <a:pPr marL="457200" indent="-457200">
              <a:buFont typeface="Arial" panose="020B0604020202020204" pitchFamily="34" charset="0"/>
              <a:buChar char="•"/>
            </a:pPr>
            <a:r>
              <a:rPr lang="en-US" sz="3200" dirty="0">
                <a:solidFill>
                  <a:schemeClr val="tx1">
                    <a:lumMod val="90000"/>
                    <a:lumOff val="10000"/>
                  </a:schemeClr>
                </a:solidFill>
              </a:rPr>
              <a:t>Home</a:t>
            </a:r>
          </a:p>
          <a:p>
            <a:pPr marL="457200" indent="-457200">
              <a:buFont typeface="Arial" panose="020B0604020202020204" pitchFamily="34" charset="0"/>
              <a:buChar char="•"/>
            </a:pPr>
            <a:r>
              <a:rPr lang="en-US" sz="3200" dirty="0">
                <a:solidFill>
                  <a:schemeClr val="tx1">
                    <a:lumMod val="90000"/>
                    <a:lumOff val="10000"/>
                  </a:schemeClr>
                </a:solidFill>
              </a:rPr>
              <a:t>Favorites</a:t>
            </a:r>
          </a:p>
          <a:p>
            <a:pPr marL="457200" indent="-457200">
              <a:buFont typeface="Arial" panose="020B0604020202020204" pitchFamily="34" charset="0"/>
              <a:buChar char="•"/>
            </a:pPr>
            <a:r>
              <a:rPr lang="en-US" sz="3200" dirty="0">
                <a:solidFill>
                  <a:schemeClr val="tx1">
                    <a:lumMod val="90000"/>
                    <a:lumOff val="10000"/>
                  </a:schemeClr>
                </a:solidFill>
              </a:rPr>
              <a:t>Settings</a:t>
            </a:r>
          </a:p>
          <a:p>
            <a:pPr marL="457200" indent="-457200">
              <a:buFont typeface="Arial" panose="020B0604020202020204" pitchFamily="34" charset="0"/>
              <a:buChar char="•"/>
            </a:pPr>
            <a:r>
              <a:rPr lang="en-US" sz="3200" dirty="0">
                <a:solidFill>
                  <a:schemeClr val="tx1">
                    <a:lumMod val="90000"/>
                    <a:lumOff val="10000"/>
                  </a:schemeClr>
                </a:solidFill>
              </a:rPr>
              <a:t>Help</a:t>
            </a:r>
          </a:p>
          <a:p>
            <a:pPr marL="457200" indent="-457200">
              <a:buFont typeface="Arial" panose="020B0604020202020204" pitchFamily="34" charset="0"/>
              <a:buChar char="•"/>
            </a:pPr>
            <a:r>
              <a:rPr lang="en-US" sz="3200" dirty="0">
                <a:solidFill>
                  <a:schemeClr val="tx1">
                    <a:lumMod val="90000"/>
                    <a:lumOff val="10000"/>
                  </a:schemeClr>
                </a:solidFill>
              </a:rPr>
              <a:t>Logout</a:t>
            </a:r>
          </a:p>
        </p:txBody>
      </p:sp>
      <p:sp>
        <p:nvSpPr>
          <p:cNvPr id="8" name="Arrow: Right 7"/>
          <p:cNvSpPr/>
          <p:nvPr/>
        </p:nvSpPr>
        <p:spPr>
          <a:xfrm rot="18389120">
            <a:off x="11654396" y="3837473"/>
            <a:ext cx="874851" cy="26124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541487" y="6925056"/>
            <a:ext cx="4225516" cy="492443"/>
          </a:xfrm>
          <a:prstGeom prst="rect">
            <a:avLst/>
          </a:prstGeom>
          <a:noFill/>
          <a:ln>
            <a:solidFill>
              <a:schemeClr val="tx1"/>
            </a:solidFill>
          </a:ln>
        </p:spPr>
        <p:txBody>
          <a:bodyPr wrap="none" lIns="0" tIns="0" rIns="0" bIns="0" rtlCol="0" anchor="t">
            <a:spAutoFit/>
          </a:bodyPr>
          <a:lstStyle/>
          <a:p>
            <a:r>
              <a:rPr lang="en-US" sz="3200" dirty="0">
                <a:solidFill>
                  <a:schemeClr val="tx1">
                    <a:lumMod val="90000"/>
                    <a:lumOff val="10000"/>
                  </a:schemeClr>
                </a:solidFill>
              </a:rPr>
              <a:t>Green text = hyperlinks</a:t>
            </a:r>
          </a:p>
        </p:txBody>
      </p:sp>
      <p:sp>
        <p:nvSpPr>
          <p:cNvPr id="10" name="Arrow: Right 9"/>
          <p:cNvSpPr/>
          <p:nvPr/>
        </p:nvSpPr>
        <p:spPr>
          <a:xfrm rot="7965788">
            <a:off x="5594210" y="7687057"/>
            <a:ext cx="1194816" cy="19507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Arrow: Right 10"/>
          <p:cNvSpPr/>
          <p:nvPr/>
        </p:nvSpPr>
        <p:spPr>
          <a:xfrm rot="12564956">
            <a:off x="4322954" y="6534759"/>
            <a:ext cx="1551791" cy="24565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2524338" y="5108448"/>
            <a:ext cx="451104" cy="95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10223453" y="7109083"/>
            <a:ext cx="2938305" cy="984885"/>
          </a:xfrm>
          <a:prstGeom prst="rect">
            <a:avLst/>
          </a:prstGeom>
          <a:no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Section expand/</a:t>
            </a:r>
          </a:p>
          <a:p>
            <a:pPr algn="ctr"/>
            <a:r>
              <a:rPr lang="en-US" sz="3200" dirty="0">
                <a:solidFill>
                  <a:schemeClr val="tx1">
                    <a:lumMod val="90000"/>
                    <a:lumOff val="10000"/>
                  </a:schemeClr>
                </a:solidFill>
              </a:rPr>
              <a:t>minimize</a:t>
            </a:r>
          </a:p>
        </p:txBody>
      </p:sp>
      <p:sp>
        <p:nvSpPr>
          <p:cNvPr id="14" name="Arrow: Right 13"/>
          <p:cNvSpPr/>
          <p:nvPr/>
        </p:nvSpPr>
        <p:spPr>
          <a:xfrm rot="16796939">
            <a:off x="11995294" y="6504512"/>
            <a:ext cx="1185371" cy="27034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406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622" y="489084"/>
            <a:ext cx="12447351" cy="963198"/>
          </a:xfrm>
        </p:spPr>
        <p:txBody>
          <a:bodyPr/>
          <a:lstStyle/>
          <a:p>
            <a:r>
              <a:rPr lang="en-US" sz="4800" dirty="0"/>
              <a:t>Objectives</a:t>
            </a:r>
            <a:endParaRPr lang="en-US" sz="4800" dirty="0">
              <a:solidFill>
                <a:schemeClr val="tx2"/>
              </a:solidFill>
            </a:endParaRPr>
          </a:p>
        </p:txBody>
      </p:sp>
      <p:sp>
        <p:nvSpPr>
          <p:cNvPr id="6" name="Content Placeholder 5"/>
          <p:cNvSpPr>
            <a:spLocks noGrp="1"/>
          </p:cNvSpPr>
          <p:nvPr>
            <p:ph sz="quarter" idx="10"/>
          </p:nvPr>
        </p:nvSpPr>
        <p:spPr>
          <a:xfrm>
            <a:off x="2055811" y="1970246"/>
            <a:ext cx="12448164" cy="6501401"/>
          </a:xfrm>
        </p:spPr>
        <p:txBody>
          <a:bodyPr/>
          <a:lstStyle/>
          <a:p>
            <a:pPr marL="0" indent="0">
              <a:buNone/>
            </a:pPr>
            <a:r>
              <a:rPr lang="en-US" sz="3600" dirty="0"/>
              <a:t>At the end of this session you will understand:</a:t>
            </a:r>
          </a:p>
          <a:p>
            <a:pPr marL="0" indent="0">
              <a:buNone/>
            </a:pPr>
            <a:endParaRPr lang="en-US" sz="3600" dirty="0"/>
          </a:p>
          <a:p>
            <a:pPr marL="906462" lvl="1" indent="-457200">
              <a:spcAft>
                <a:spcPts val="1800"/>
              </a:spcAft>
              <a:buFont typeface="Courier New" panose="02070309020205020404" pitchFamily="49" charset="0"/>
              <a:buChar char="o"/>
            </a:pPr>
            <a:r>
              <a:rPr lang="en-US" sz="3200" dirty="0"/>
              <a:t>VMS Features and Functions </a:t>
            </a:r>
          </a:p>
          <a:p>
            <a:pPr marL="906462" lvl="1" indent="-457200">
              <a:spcAft>
                <a:spcPts val="1800"/>
              </a:spcAft>
              <a:buFont typeface="Courier New" panose="02070309020205020404" pitchFamily="49" charset="0"/>
              <a:buChar char="o"/>
            </a:pPr>
            <a:r>
              <a:rPr lang="en-US" sz="3200" dirty="0"/>
              <a:t>VMS Roles and Responsibilities</a:t>
            </a:r>
          </a:p>
          <a:p>
            <a:pPr marL="906462" lvl="1" indent="-457200">
              <a:spcAft>
                <a:spcPts val="1800"/>
              </a:spcAft>
              <a:buFont typeface="Courier New" panose="02070309020205020404" pitchFamily="49" charset="0"/>
              <a:buChar char="o"/>
            </a:pPr>
            <a:r>
              <a:rPr lang="en-US" sz="3200" dirty="0"/>
              <a:t>VMS Supplier Workflow</a:t>
            </a:r>
          </a:p>
          <a:p>
            <a:pPr marL="906462" lvl="1" indent="-457200">
              <a:spcAft>
                <a:spcPts val="1800"/>
              </a:spcAft>
              <a:buFont typeface="Courier New" panose="02070309020205020404" pitchFamily="49" charset="0"/>
              <a:buChar char="o"/>
            </a:pPr>
            <a:r>
              <a:rPr lang="en-US" sz="3200" dirty="0"/>
              <a:t>How to process Supplier and Worker transactions and use Reports in VMS</a:t>
            </a:r>
          </a:p>
          <a:p>
            <a:endParaRPr lang="en-US" sz="3600" dirty="0"/>
          </a:p>
        </p:txBody>
      </p:sp>
    </p:spTree>
    <p:extLst>
      <p:ext uri="{BB962C8B-B14F-4D97-AF65-F5344CB8AC3E}">
        <p14:creationId xmlns:p14="http://schemas.microsoft.com/office/powerpoint/2010/main" val="407554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7" name="Title 13"/>
          <p:cNvSpPr>
            <a:spLocks noGrp="1"/>
          </p:cNvSpPr>
          <p:nvPr>
            <p:ph type="title"/>
          </p:nvPr>
        </p:nvSpPr>
        <p:spPr>
          <a:xfrm>
            <a:off x="1502230" y="4230898"/>
            <a:ext cx="14140542" cy="1239174"/>
          </a:xfrm>
        </p:spPr>
        <p:txBody>
          <a:bodyPr/>
          <a:lstStyle/>
          <a:p>
            <a:r>
              <a:rPr lang="en-US" sz="5400" dirty="0"/>
              <a:t>Managing Requests</a:t>
            </a:r>
          </a:p>
        </p:txBody>
      </p:sp>
    </p:spTree>
    <p:extLst>
      <p:ext uri="{BB962C8B-B14F-4D97-AF65-F5344CB8AC3E}">
        <p14:creationId xmlns:p14="http://schemas.microsoft.com/office/powerpoint/2010/main" val="23879267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7" name="Title 13"/>
          <p:cNvSpPr>
            <a:spLocks noGrp="1"/>
          </p:cNvSpPr>
          <p:nvPr>
            <p:ph type="title"/>
          </p:nvPr>
        </p:nvSpPr>
        <p:spPr>
          <a:xfrm>
            <a:off x="1502230" y="4925383"/>
            <a:ext cx="14140542" cy="1239174"/>
          </a:xfrm>
        </p:spPr>
        <p:txBody>
          <a:bodyPr/>
          <a:lstStyle/>
          <a:p>
            <a:r>
              <a:rPr lang="en-US" sz="5400" dirty="0"/>
              <a:t>Managing Requests – </a:t>
            </a:r>
            <a:br>
              <a:rPr lang="en-US" sz="5400" dirty="0"/>
            </a:br>
            <a:r>
              <a:rPr lang="en-US" sz="5400" dirty="0"/>
              <a:t>Manage Resource Pool</a:t>
            </a:r>
          </a:p>
        </p:txBody>
      </p:sp>
    </p:spTree>
    <p:extLst>
      <p:ext uri="{BB962C8B-B14F-4D97-AF65-F5344CB8AC3E}">
        <p14:creationId xmlns:p14="http://schemas.microsoft.com/office/powerpoint/2010/main" val="36887291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50436" y="489084"/>
            <a:ext cx="12447351" cy="1415916"/>
          </a:xfrm>
        </p:spPr>
        <p:txBody>
          <a:bodyPr>
            <a:normAutofit/>
          </a:bodyPr>
          <a:lstStyle/>
          <a:p>
            <a:r>
              <a:rPr lang="en-US" sz="4800" dirty="0">
                <a:latin typeface="Arial (Headings)"/>
              </a:rPr>
              <a:t>Manage Resource Pool	</a:t>
            </a:r>
            <a:endParaRPr lang="en-US" sz="4800" spc="-150" dirty="0">
              <a:latin typeface="Arial (Headings)"/>
              <a:ea typeface="Tahoma" pitchFamily="34" charset="0"/>
              <a:cs typeface="Tahoma" pitchFamily="34" charset="0"/>
            </a:endParaRPr>
          </a:p>
        </p:txBody>
      </p:sp>
      <p:pic>
        <p:nvPicPr>
          <p:cNvPr id="4" name="Picture 3"/>
          <p:cNvPicPr>
            <a:picLocks noChangeAspect="1"/>
          </p:cNvPicPr>
          <p:nvPr/>
        </p:nvPicPr>
        <p:blipFill>
          <a:blip r:embed="rId2"/>
          <a:stretch>
            <a:fillRect/>
          </a:stretch>
        </p:blipFill>
        <p:spPr>
          <a:xfrm>
            <a:off x="1670531" y="2613487"/>
            <a:ext cx="10414789" cy="5740782"/>
          </a:xfrm>
          <a:prstGeom prst="rect">
            <a:avLst/>
          </a:prstGeom>
          <a:ln>
            <a:solidFill>
              <a:schemeClr val="tx1"/>
            </a:solidFill>
          </a:ln>
        </p:spPr>
      </p:pic>
    </p:spTree>
    <p:extLst>
      <p:ext uri="{BB962C8B-B14F-4D97-AF65-F5344CB8AC3E}">
        <p14:creationId xmlns:p14="http://schemas.microsoft.com/office/powerpoint/2010/main" val="427053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Manage Resource Pool – </a:t>
            </a:r>
            <a:br>
              <a:rPr lang="en-US" sz="4800" dirty="0"/>
            </a:br>
            <a:r>
              <a:rPr lang="en-US" sz="4800" dirty="0"/>
              <a:t>Resource Pool Search</a:t>
            </a:r>
          </a:p>
        </p:txBody>
      </p:sp>
      <p:pic>
        <p:nvPicPr>
          <p:cNvPr id="4" name="Picture 3"/>
          <p:cNvPicPr>
            <a:picLocks noChangeAspect="1"/>
          </p:cNvPicPr>
          <p:nvPr/>
        </p:nvPicPr>
        <p:blipFill>
          <a:blip r:embed="rId2"/>
          <a:stretch>
            <a:fillRect/>
          </a:stretch>
        </p:blipFill>
        <p:spPr>
          <a:xfrm>
            <a:off x="1636023" y="2712479"/>
            <a:ext cx="12223539" cy="5547841"/>
          </a:xfrm>
          <a:prstGeom prst="rect">
            <a:avLst/>
          </a:prstGeom>
          <a:ln>
            <a:solidFill>
              <a:schemeClr val="tx1"/>
            </a:solidFill>
          </a:ln>
        </p:spPr>
      </p:pic>
      <p:sp>
        <p:nvSpPr>
          <p:cNvPr id="6" name="TextBox 5"/>
          <p:cNvSpPr txBox="1"/>
          <p:nvPr/>
        </p:nvSpPr>
        <p:spPr>
          <a:xfrm>
            <a:off x="8422851" y="4419956"/>
            <a:ext cx="2478628" cy="1477328"/>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Can Search</a:t>
            </a:r>
          </a:p>
          <a:p>
            <a:pPr algn="ctr"/>
            <a:r>
              <a:rPr lang="en-US" sz="3200" dirty="0">
                <a:solidFill>
                  <a:schemeClr val="tx1">
                    <a:lumMod val="90000"/>
                    <a:lumOff val="10000"/>
                  </a:schemeClr>
                </a:solidFill>
              </a:rPr>
              <a:t>Or</a:t>
            </a:r>
          </a:p>
          <a:p>
            <a:pPr algn="ctr"/>
            <a:r>
              <a:rPr lang="en-US" sz="3200" dirty="0">
                <a:solidFill>
                  <a:schemeClr val="tx1">
                    <a:lumMod val="90000"/>
                    <a:lumOff val="10000"/>
                  </a:schemeClr>
                </a:solidFill>
              </a:rPr>
              <a:t>View All / Edit</a:t>
            </a:r>
          </a:p>
        </p:txBody>
      </p:sp>
      <p:sp>
        <p:nvSpPr>
          <p:cNvPr id="7" name="Arrow: Down 6"/>
          <p:cNvSpPr/>
          <p:nvPr/>
        </p:nvSpPr>
        <p:spPr>
          <a:xfrm rot="749966">
            <a:off x="8516267" y="5871941"/>
            <a:ext cx="406238" cy="157030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Arrow: Down 7"/>
          <p:cNvSpPr/>
          <p:nvPr/>
        </p:nvSpPr>
        <p:spPr>
          <a:xfrm rot="7600528">
            <a:off x="7948094" y="3702698"/>
            <a:ext cx="439093" cy="96340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0488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Manage Resource Pool – </a:t>
            </a:r>
            <a:br>
              <a:rPr lang="en-US" sz="4800" dirty="0"/>
            </a:br>
            <a:r>
              <a:rPr lang="en-US" sz="4800" dirty="0"/>
              <a:t>View / Edit Existing Resource</a:t>
            </a:r>
          </a:p>
        </p:txBody>
      </p:sp>
      <p:pic>
        <p:nvPicPr>
          <p:cNvPr id="9" name="Picture 8"/>
          <p:cNvPicPr>
            <a:picLocks noChangeAspect="1"/>
          </p:cNvPicPr>
          <p:nvPr/>
        </p:nvPicPr>
        <p:blipFill>
          <a:blip r:embed="rId2"/>
          <a:stretch>
            <a:fillRect/>
          </a:stretch>
        </p:blipFill>
        <p:spPr>
          <a:xfrm>
            <a:off x="9065751" y="2601990"/>
            <a:ext cx="6995766" cy="6287045"/>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5090111" y="2601990"/>
            <a:ext cx="3276884" cy="6119390"/>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405751" y="2601990"/>
            <a:ext cx="3985605" cy="5357324"/>
          </a:xfrm>
          <a:prstGeom prst="rect">
            <a:avLst/>
          </a:prstGeom>
          <a:ln>
            <a:solidFill>
              <a:schemeClr val="tx1"/>
            </a:solidFill>
          </a:ln>
        </p:spPr>
      </p:pic>
    </p:spTree>
    <p:extLst>
      <p:ext uri="{BB962C8B-B14F-4D97-AF65-F5344CB8AC3E}">
        <p14:creationId xmlns:p14="http://schemas.microsoft.com/office/powerpoint/2010/main" val="168178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Manage Resource Pool –</a:t>
            </a:r>
            <a:br>
              <a:rPr lang="en-US" sz="4800" dirty="0"/>
            </a:br>
            <a:r>
              <a:rPr lang="en-US" sz="4800" dirty="0"/>
              <a:t>Add New Resource</a:t>
            </a:r>
          </a:p>
        </p:txBody>
      </p:sp>
      <p:pic>
        <p:nvPicPr>
          <p:cNvPr id="4" name="Picture 3"/>
          <p:cNvPicPr>
            <a:picLocks noChangeAspect="1"/>
          </p:cNvPicPr>
          <p:nvPr/>
        </p:nvPicPr>
        <p:blipFill>
          <a:blip r:embed="rId3"/>
          <a:stretch>
            <a:fillRect/>
          </a:stretch>
        </p:blipFill>
        <p:spPr>
          <a:xfrm>
            <a:off x="207589" y="2548755"/>
            <a:ext cx="4961050" cy="310160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318846" y="2975101"/>
            <a:ext cx="5179131" cy="5350526"/>
          </a:xfrm>
          <a:prstGeom prst="rect">
            <a:avLst/>
          </a:prstGeom>
          <a:ln>
            <a:solidFill>
              <a:schemeClr val="tx1"/>
            </a:solidFill>
          </a:ln>
        </p:spPr>
      </p:pic>
      <p:sp>
        <p:nvSpPr>
          <p:cNvPr id="6" name="TextBox 5"/>
          <p:cNvSpPr txBox="1"/>
          <p:nvPr/>
        </p:nvSpPr>
        <p:spPr>
          <a:xfrm>
            <a:off x="561871" y="5334000"/>
            <a:ext cx="3589124"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Asterisk = Required</a:t>
            </a:r>
          </a:p>
        </p:txBody>
      </p:sp>
      <p:sp>
        <p:nvSpPr>
          <p:cNvPr id="7" name="Arrow: Right 6"/>
          <p:cNvSpPr/>
          <p:nvPr/>
        </p:nvSpPr>
        <p:spPr>
          <a:xfrm rot="20226260">
            <a:off x="4108678" y="4961526"/>
            <a:ext cx="2161120" cy="32733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Arrow: Right 7"/>
          <p:cNvSpPr/>
          <p:nvPr/>
        </p:nvSpPr>
        <p:spPr>
          <a:xfrm rot="14282833">
            <a:off x="1463590" y="4894598"/>
            <a:ext cx="847995" cy="33835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1182142" y="6525867"/>
            <a:ext cx="3160041"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Month/day unique identifier</a:t>
            </a:r>
          </a:p>
        </p:txBody>
      </p:sp>
      <p:sp>
        <p:nvSpPr>
          <p:cNvPr id="10" name="Arrow: Right 9"/>
          <p:cNvSpPr/>
          <p:nvPr/>
        </p:nvSpPr>
        <p:spPr>
          <a:xfrm rot="20041419">
            <a:off x="4113135" y="6336346"/>
            <a:ext cx="2173068" cy="32834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descr="C:\Users\dmenefee\AppData\Local\Temp\SNAGHTML169ab7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6698" y="3171453"/>
            <a:ext cx="4484983" cy="53099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1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7" name="Title 13"/>
          <p:cNvSpPr>
            <a:spLocks noGrp="1"/>
          </p:cNvSpPr>
          <p:nvPr>
            <p:ph type="title"/>
          </p:nvPr>
        </p:nvSpPr>
        <p:spPr>
          <a:xfrm>
            <a:off x="1502230" y="4925383"/>
            <a:ext cx="14140542" cy="1239174"/>
          </a:xfrm>
        </p:spPr>
        <p:txBody>
          <a:bodyPr/>
          <a:lstStyle/>
          <a:p>
            <a:r>
              <a:rPr lang="en-US" sz="5400" dirty="0"/>
              <a:t>Managing Requests – </a:t>
            </a:r>
            <a:br>
              <a:rPr lang="en-US" sz="5400" dirty="0"/>
            </a:br>
            <a:r>
              <a:rPr lang="en-US" sz="5400" dirty="0"/>
              <a:t>Review Requests</a:t>
            </a:r>
          </a:p>
        </p:txBody>
      </p:sp>
    </p:spTree>
    <p:extLst>
      <p:ext uri="{BB962C8B-B14F-4D97-AF65-F5344CB8AC3E}">
        <p14:creationId xmlns:p14="http://schemas.microsoft.com/office/powerpoint/2010/main" val="16092684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36" y="489084"/>
            <a:ext cx="12447351" cy="1415916"/>
          </a:xfrm>
        </p:spPr>
        <p:txBody>
          <a:bodyPr>
            <a:normAutofit/>
          </a:bodyPr>
          <a:lstStyle/>
          <a:p>
            <a:r>
              <a:rPr lang="en-US" sz="4800" dirty="0">
                <a:latin typeface="Arial (Headings)"/>
              </a:rPr>
              <a:t>Review Request – New Request 	</a:t>
            </a:r>
            <a:endParaRPr lang="en-US" sz="4800" spc="-150" dirty="0">
              <a:latin typeface="Arial (Headings)"/>
              <a:ea typeface="Tahoma" pitchFamily="34" charset="0"/>
              <a:cs typeface="Tahoma" pitchFamily="34" charset="0"/>
            </a:endParaRPr>
          </a:p>
        </p:txBody>
      </p:sp>
      <p:pic>
        <p:nvPicPr>
          <p:cNvPr id="4" name="Picture 3"/>
          <p:cNvPicPr>
            <a:picLocks noChangeAspect="1"/>
          </p:cNvPicPr>
          <p:nvPr/>
        </p:nvPicPr>
        <p:blipFill>
          <a:blip r:embed="rId3"/>
          <a:stretch>
            <a:fillRect/>
          </a:stretch>
        </p:blipFill>
        <p:spPr>
          <a:xfrm>
            <a:off x="1779566" y="2104844"/>
            <a:ext cx="13373216" cy="6535044"/>
          </a:xfrm>
          <a:prstGeom prst="rect">
            <a:avLst/>
          </a:prstGeom>
          <a:ln>
            <a:solidFill>
              <a:schemeClr val="tx1"/>
            </a:solidFill>
          </a:ln>
        </p:spPr>
      </p:pic>
    </p:spTree>
    <p:extLst>
      <p:ext uri="{BB962C8B-B14F-4D97-AF65-F5344CB8AC3E}">
        <p14:creationId xmlns:p14="http://schemas.microsoft.com/office/powerpoint/2010/main" val="2802904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menefee\AppData\Local\Temp\SNAGHTML164b9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568" y="2683634"/>
            <a:ext cx="13754100" cy="5648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Review Request – In-Process Request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169267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70724" y="2564106"/>
            <a:ext cx="14551125" cy="241023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560063" y="4082404"/>
            <a:ext cx="12134409" cy="3830203"/>
          </a:xfrm>
          <a:prstGeom prst="rect">
            <a:avLst/>
          </a:prstGeom>
        </p:spPr>
      </p:pic>
      <p:sp>
        <p:nvSpPr>
          <p:cNvPr id="5" name="TextBox 4"/>
          <p:cNvSpPr txBox="1"/>
          <p:nvPr/>
        </p:nvSpPr>
        <p:spPr>
          <a:xfrm>
            <a:off x="6713689" y="5100335"/>
            <a:ext cx="3800247"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View open Requests &amp; select one</a:t>
            </a:r>
          </a:p>
        </p:txBody>
      </p:sp>
      <p:sp>
        <p:nvSpPr>
          <p:cNvPr id="8" name="Title 1"/>
          <p:cNvSpPr>
            <a:spLocks noGrp="1"/>
          </p:cNvSpPr>
          <p:nvPr>
            <p:ph type="title"/>
          </p:nvPr>
        </p:nvSpPr>
        <p:spPr>
          <a:xfrm>
            <a:off x="1550436" y="489084"/>
            <a:ext cx="12447351" cy="1415916"/>
          </a:xfrm>
        </p:spPr>
        <p:txBody>
          <a:bodyPr>
            <a:normAutofit/>
          </a:bodyPr>
          <a:lstStyle/>
          <a:p>
            <a:r>
              <a:rPr lang="en-US" sz="4800" dirty="0">
                <a:latin typeface="Arial (Headings)"/>
              </a:rPr>
              <a:t>Review Request – In-Process Request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291690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7" name="Title 13"/>
          <p:cNvSpPr>
            <a:spLocks noGrp="1"/>
          </p:cNvSpPr>
          <p:nvPr>
            <p:ph type="title"/>
          </p:nvPr>
        </p:nvSpPr>
        <p:spPr>
          <a:xfrm>
            <a:off x="1502230" y="4230898"/>
            <a:ext cx="14140542" cy="1239174"/>
          </a:xfrm>
        </p:spPr>
        <p:txBody>
          <a:bodyPr/>
          <a:lstStyle/>
          <a:p>
            <a:r>
              <a:rPr lang="en-US" sz="5400" dirty="0"/>
              <a:t>Understanding the Vendor Management System</a:t>
            </a:r>
          </a:p>
        </p:txBody>
      </p:sp>
    </p:spTree>
    <p:extLst>
      <p:ext uri="{BB962C8B-B14F-4D97-AF65-F5344CB8AC3E}">
        <p14:creationId xmlns:p14="http://schemas.microsoft.com/office/powerpoint/2010/main" val="350066166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0436" y="2158959"/>
            <a:ext cx="5285714" cy="646906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145983" y="2158959"/>
            <a:ext cx="3857601" cy="6469067"/>
          </a:xfrm>
          <a:prstGeom prst="rect">
            <a:avLst/>
          </a:prstGeom>
          <a:ln>
            <a:solidFill>
              <a:schemeClr val="tx1"/>
            </a:solidFill>
          </a:ln>
        </p:spPr>
      </p:pic>
      <p:sp>
        <p:nvSpPr>
          <p:cNvPr id="6" name="Title 1"/>
          <p:cNvSpPr>
            <a:spLocks noGrp="1"/>
          </p:cNvSpPr>
          <p:nvPr>
            <p:ph type="title"/>
          </p:nvPr>
        </p:nvSpPr>
        <p:spPr>
          <a:xfrm>
            <a:off x="1550436" y="489084"/>
            <a:ext cx="12447351" cy="1415916"/>
          </a:xfrm>
        </p:spPr>
        <p:txBody>
          <a:bodyPr>
            <a:normAutofit/>
          </a:bodyPr>
          <a:lstStyle/>
          <a:p>
            <a:r>
              <a:rPr lang="en-US" sz="4800" dirty="0">
                <a:latin typeface="Arial (Headings)"/>
              </a:rPr>
              <a:t>Review Request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1463152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0477" y="3314681"/>
            <a:ext cx="13990476" cy="5447619"/>
          </a:xfrm>
          <a:prstGeom prst="rect">
            <a:avLst/>
          </a:prstGeom>
          <a:ln>
            <a:solidFill>
              <a:schemeClr val="tx1"/>
            </a:solidFill>
          </a:ln>
        </p:spPr>
      </p:pic>
      <p:sp>
        <p:nvSpPr>
          <p:cNvPr id="6" name="Title 1"/>
          <p:cNvSpPr>
            <a:spLocks noGrp="1"/>
          </p:cNvSpPr>
          <p:nvPr>
            <p:ph type="title"/>
          </p:nvPr>
        </p:nvSpPr>
        <p:spPr>
          <a:xfrm>
            <a:off x="1550436" y="489084"/>
            <a:ext cx="12447351" cy="1415916"/>
          </a:xfrm>
        </p:spPr>
        <p:txBody>
          <a:bodyPr>
            <a:normAutofit/>
          </a:bodyPr>
          <a:lstStyle/>
          <a:p>
            <a:r>
              <a:rPr lang="en-US" sz="4800" dirty="0">
                <a:latin typeface="Arial (Headings)"/>
              </a:rPr>
              <a:t>Reject Request / Decline Submission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1477028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menefee\AppData\Local\Temp\SNAGHTMLd5b9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81" y="2317884"/>
            <a:ext cx="5610225" cy="6343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550436" y="489084"/>
            <a:ext cx="12447351" cy="1415916"/>
          </a:xfrm>
        </p:spPr>
        <p:txBody>
          <a:bodyPr>
            <a:normAutofit/>
          </a:bodyPr>
          <a:lstStyle/>
          <a:p>
            <a:r>
              <a:rPr lang="en-US" sz="4800" dirty="0">
                <a:latin typeface="Arial (Headings)"/>
              </a:rPr>
              <a:t>Reject Request / Decline Submission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1403093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26279" y="2444373"/>
            <a:ext cx="7564419" cy="5872912"/>
          </a:xfrm>
          <a:prstGeom prst="rect">
            <a:avLst/>
          </a:prstGeom>
          <a:ln>
            <a:solidFill>
              <a:schemeClr val="tx1"/>
            </a:solidFill>
          </a:ln>
        </p:spPr>
      </p:pic>
      <p:sp>
        <p:nvSpPr>
          <p:cNvPr id="9" name="Title 1"/>
          <p:cNvSpPr>
            <a:spLocks noGrp="1"/>
          </p:cNvSpPr>
          <p:nvPr>
            <p:ph type="title"/>
          </p:nvPr>
        </p:nvSpPr>
        <p:spPr>
          <a:xfrm>
            <a:off x="1550436" y="489084"/>
            <a:ext cx="12447351" cy="1415916"/>
          </a:xfrm>
        </p:spPr>
        <p:txBody>
          <a:bodyPr>
            <a:normAutofit/>
          </a:bodyPr>
          <a:lstStyle/>
          <a:p>
            <a:r>
              <a:rPr lang="en-US" sz="4800" dirty="0">
                <a:latin typeface="Arial (Headings)"/>
              </a:rPr>
              <a:t>Reject Request / Decline Submission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2553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70173" y="2790062"/>
            <a:ext cx="5895458" cy="568107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8818772" y="2790062"/>
            <a:ext cx="6070420" cy="5944192"/>
          </a:xfrm>
          <a:prstGeom prst="rect">
            <a:avLst/>
          </a:prstGeom>
          <a:ln>
            <a:solidFill>
              <a:schemeClr val="tx1"/>
            </a:solidFill>
          </a:ln>
        </p:spPr>
      </p:pic>
      <p:sp>
        <p:nvSpPr>
          <p:cNvPr id="7" name="TextBox 6"/>
          <p:cNvSpPr txBox="1"/>
          <p:nvPr/>
        </p:nvSpPr>
        <p:spPr>
          <a:xfrm>
            <a:off x="11607948" y="5630601"/>
            <a:ext cx="2711901"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70-1 no longer in the list</a:t>
            </a:r>
          </a:p>
        </p:txBody>
      </p:sp>
      <p:sp>
        <p:nvSpPr>
          <p:cNvPr id="12" name="Title 1"/>
          <p:cNvSpPr>
            <a:spLocks noGrp="1"/>
          </p:cNvSpPr>
          <p:nvPr>
            <p:ph type="title"/>
          </p:nvPr>
        </p:nvSpPr>
        <p:spPr>
          <a:xfrm>
            <a:off x="1550436" y="489084"/>
            <a:ext cx="12447351" cy="1415916"/>
          </a:xfrm>
        </p:spPr>
        <p:txBody>
          <a:bodyPr>
            <a:normAutofit/>
          </a:bodyPr>
          <a:lstStyle/>
          <a:p>
            <a:r>
              <a:rPr lang="en-US" sz="4800" dirty="0">
                <a:latin typeface="Arial (Headings)"/>
              </a:rPr>
              <a:t>Reject Request / Decline Submission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1051284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4"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Managing Requests – </a:t>
            </a:r>
            <a:br>
              <a:rPr lang="en-US" sz="5400" dirty="0"/>
            </a:br>
            <a:r>
              <a:rPr lang="en-US" sz="5400" dirty="0"/>
              <a:t>Propose Resources / Submit Candidates</a:t>
            </a:r>
          </a:p>
        </p:txBody>
      </p:sp>
    </p:spTree>
    <p:extLst>
      <p:ext uri="{BB962C8B-B14F-4D97-AF65-F5344CB8AC3E}">
        <p14:creationId xmlns:p14="http://schemas.microsoft.com/office/powerpoint/2010/main" val="240813683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269" y="3073141"/>
            <a:ext cx="13990476" cy="5447619"/>
          </a:xfrm>
          <a:prstGeom prst="rect">
            <a:avLst/>
          </a:prstGeom>
          <a:ln>
            <a:solidFill>
              <a:schemeClr val="tx1"/>
            </a:solidFill>
          </a:ln>
        </p:spPr>
      </p:pic>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Propose Resources / Submit Candidates</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3178559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6171" y="2317884"/>
            <a:ext cx="4676190" cy="6600000"/>
          </a:xfrm>
          <a:prstGeom prst="rect">
            <a:avLst/>
          </a:prstGeom>
          <a:ln>
            <a:solidFill>
              <a:schemeClr val="tx1"/>
            </a:solidFill>
          </a:ln>
        </p:spPr>
      </p:pic>
      <p:sp>
        <p:nvSpPr>
          <p:cNvPr id="7" name="Title 1"/>
          <p:cNvSpPr>
            <a:spLocks noGrp="1"/>
          </p:cNvSpPr>
          <p:nvPr>
            <p:ph type="title"/>
          </p:nvPr>
        </p:nvSpPr>
        <p:spPr>
          <a:xfrm>
            <a:off x="1550436" y="489084"/>
            <a:ext cx="12447351" cy="1415916"/>
          </a:xfrm>
        </p:spPr>
        <p:txBody>
          <a:bodyPr>
            <a:normAutofit/>
          </a:bodyPr>
          <a:lstStyle/>
          <a:p>
            <a:r>
              <a:rPr lang="en-US" sz="4800" dirty="0">
                <a:latin typeface="Arial (Headings)"/>
              </a:rPr>
              <a:t>Propose Resources / Submit Candidates</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377086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menefee\AppData\Local\Temp\SNAGHTMLee96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133" y="2317884"/>
            <a:ext cx="9443798" cy="61751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33713" y="7663397"/>
            <a:ext cx="4728867"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View of resources already proposed – currently none</a:t>
            </a:r>
          </a:p>
        </p:txBody>
      </p:sp>
      <p:sp>
        <p:nvSpPr>
          <p:cNvPr id="5" name="TextBox 4"/>
          <p:cNvSpPr txBox="1"/>
          <p:nvPr/>
        </p:nvSpPr>
        <p:spPr>
          <a:xfrm>
            <a:off x="4421305" y="3692105"/>
            <a:ext cx="5259453" cy="1477328"/>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Propose resources from pool</a:t>
            </a:r>
          </a:p>
          <a:p>
            <a:pPr algn="ctr"/>
            <a:r>
              <a:rPr lang="en-US" sz="3200" dirty="0">
                <a:solidFill>
                  <a:schemeClr val="tx1">
                    <a:lumMod val="90000"/>
                    <a:lumOff val="10000"/>
                  </a:schemeClr>
                </a:solidFill>
              </a:rPr>
              <a:t>Or</a:t>
            </a:r>
          </a:p>
          <a:p>
            <a:pPr algn="ctr"/>
            <a:r>
              <a:rPr lang="en-US" sz="3200" dirty="0">
                <a:solidFill>
                  <a:schemeClr val="tx1">
                    <a:lumMod val="90000"/>
                    <a:lumOff val="10000"/>
                  </a:schemeClr>
                </a:solidFill>
              </a:rPr>
              <a:t>Add a new profile &amp; propose </a:t>
            </a:r>
          </a:p>
        </p:txBody>
      </p:sp>
      <p:sp>
        <p:nvSpPr>
          <p:cNvPr id="6" name="Arrow: Right 5"/>
          <p:cNvSpPr/>
          <p:nvPr/>
        </p:nvSpPr>
        <p:spPr>
          <a:xfrm rot="12480935">
            <a:off x="4330460" y="3226279"/>
            <a:ext cx="741872" cy="41406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Arrow: Right 7"/>
          <p:cNvSpPr/>
          <p:nvPr/>
        </p:nvSpPr>
        <p:spPr>
          <a:xfrm rot="12480935">
            <a:off x="3093185" y="3627129"/>
            <a:ext cx="1346747" cy="41406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itle 1"/>
          <p:cNvSpPr>
            <a:spLocks noGrp="1"/>
          </p:cNvSpPr>
          <p:nvPr>
            <p:ph type="title"/>
          </p:nvPr>
        </p:nvSpPr>
        <p:spPr>
          <a:xfrm>
            <a:off x="1550436" y="489084"/>
            <a:ext cx="12447351" cy="1415916"/>
          </a:xfrm>
        </p:spPr>
        <p:txBody>
          <a:bodyPr>
            <a:normAutofit/>
          </a:bodyPr>
          <a:lstStyle/>
          <a:p>
            <a:r>
              <a:rPr lang="en-US" sz="4800" dirty="0">
                <a:latin typeface="Arial (Headings)"/>
              </a:rPr>
              <a:t>Propose Resources / Submit Candidates</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821062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69344" y="2915727"/>
            <a:ext cx="9920377" cy="6038489"/>
            <a:chOff x="569344" y="1999817"/>
            <a:chExt cx="10507453" cy="6954400"/>
          </a:xfrm>
        </p:grpSpPr>
        <p:pic>
          <p:nvPicPr>
            <p:cNvPr id="3074" name="Picture 2" descr="C:\Users\dmenefee\AppData\Local\Temp\SNAGHTMLf461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622" y="2648667"/>
              <a:ext cx="9020175" cy="6305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28806" y="3881887"/>
              <a:ext cx="3197082" cy="992487"/>
            </a:xfrm>
            <a:prstGeom prst="rect">
              <a:avLst/>
            </a:prstGeom>
            <a:solidFill>
              <a:schemeClr val="bg1"/>
            </a:solidFill>
            <a:ln>
              <a:solidFill>
                <a:schemeClr val="tx1"/>
              </a:solidFill>
            </a:ln>
          </p:spPr>
          <p:txBody>
            <a:bodyPr wrap="none" lIns="0" tIns="0" rIns="0" bIns="0" rtlCol="0" anchor="t">
              <a:spAutoFit/>
            </a:bodyPr>
            <a:lstStyle/>
            <a:p>
              <a:pPr algn="ctr"/>
              <a:r>
                <a:rPr lang="en-US" sz="2800" dirty="0">
                  <a:solidFill>
                    <a:schemeClr val="tx1">
                      <a:lumMod val="90000"/>
                      <a:lumOff val="10000"/>
                    </a:schemeClr>
                  </a:solidFill>
                </a:rPr>
                <a:t>Can filter list below</a:t>
              </a:r>
            </a:p>
            <a:p>
              <a:pPr algn="ctr"/>
              <a:r>
                <a:rPr lang="en-US" sz="2800" dirty="0">
                  <a:solidFill>
                    <a:schemeClr val="tx1">
                      <a:lumMod val="90000"/>
                      <a:lumOff val="10000"/>
                    </a:schemeClr>
                  </a:solidFill>
                </a:rPr>
                <a:t>With Search</a:t>
              </a:r>
            </a:p>
          </p:txBody>
        </p:sp>
        <p:sp>
          <p:nvSpPr>
            <p:cNvPr id="6" name="Arrow: Down 5"/>
            <p:cNvSpPr/>
            <p:nvPr/>
          </p:nvSpPr>
          <p:spPr>
            <a:xfrm rot="1910151">
              <a:off x="3827377" y="2841142"/>
              <a:ext cx="293973" cy="64615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3819483" y="1999817"/>
              <a:ext cx="3064395" cy="984885"/>
            </a:xfrm>
            <a:prstGeom prst="rect">
              <a:avLst/>
            </a:prstGeom>
            <a:solidFill>
              <a:schemeClr val="bg1"/>
            </a:solidFill>
            <a:ln>
              <a:solidFill>
                <a:schemeClr val="tx1"/>
              </a:solidFill>
            </a:ln>
          </p:spPr>
          <p:txBody>
            <a:bodyPr wrap="square" lIns="0" tIns="0" rIns="0" bIns="0" rtlCol="0" anchor="t">
              <a:spAutoFit/>
            </a:bodyPr>
            <a:lstStyle/>
            <a:p>
              <a:pPr algn="ctr"/>
              <a:r>
                <a:rPr lang="en-US" sz="2800" dirty="0">
                  <a:solidFill>
                    <a:schemeClr val="tx1">
                      <a:lumMod val="90000"/>
                      <a:lumOff val="10000"/>
                    </a:schemeClr>
                  </a:solidFill>
                </a:rPr>
                <a:t>Can add new profile &amp; submit</a:t>
              </a:r>
            </a:p>
          </p:txBody>
        </p:sp>
        <p:sp>
          <p:nvSpPr>
            <p:cNvPr id="8" name="Arrow: Down 7"/>
            <p:cNvSpPr/>
            <p:nvPr/>
          </p:nvSpPr>
          <p:spPr>
            <a:xfrm>
              <a:off x="2415396" y="6431824"/>
              <a:ext cx="454988" cy="11076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Arrow: Down 10"/>
            <p:cNvSpPr/>
            <p:nvPr/>
          </p:nvSpPr>
          <p:spPr>
            <a:xfrm rot="10800000">
              <a:off x="2415396" y="3707350"/>
              <a:ext cx="454988" cy="11076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569344" y="4858884"/>
              <a:ext cx="2301041" cy="1488731"/>
            </a:xfrm>
            <a:prstGeom prst="rect">
              <a:avLst/>
            </a:prstGeom>
            <a:solidFill>
              <a:schemeClr val="bg1"/>
            </a:solidFill>
            <a:ln>
              <a:solidFill>
                <a:schemeClr val="tx1"/>
              </a:solidFill>
            </a:ln>
          </p:spPr>
          <p:txBody>
            <a:bodyPr wrap="square" lIns="0" tIns="0" rIns="0" bIns="0" rtlCol="0" anchor="t">
              <a:spAutoFit/>
            </a:bodyPr>
            <a:lstStyle/>
            <a:p>
              <a:pPr algn="ctr"/>
              <a:r>
                <a:rPr lang="en-US" sz="2800" dirty="0">
                  <a:solidFill>
                    <a:schemeClr val="tx1">
                      <a:lumMod val="90000"/>
                      <a:lumOff val="10000"/>
                    </a:schemeClr>
                  </a:solidFill>
                </a:rPr>
                <a:t>Select profiles &amp; click Submit</a:t>
              </a:r>
            </a:p>
          </p:txBody>
        </p:sp>
      </p:grpSp>
      <p:sp>
        <p:nvSpPr>
          <p:cNvPr id="14" name="Title 1"/>
          <p:cNvSpPr>
            <a:spLocks noGrp="1"/>
          </p:cNvSpPr>
          <p:nvPr>
            <p:ph type="title"/>
          </p:nvPr>
        </p:nvSpPr>
        <p:spPr>
          <a:xfrm>
            <a:off x="1550436" y="489084"/>
            <a:ext cx="12447351" cy="1415916"/>
          </a:xfrm>
        </p:spPr>
        <p:txBody>
          <a:bodyPr>
            <a:normAutofit/>
          </a:bodyPr>
          <a:lstStyle/>
          <a:p>
            <a:r>
              <a:rPr lang="en-US" sz="4800" dirty="0">
                <a:latin typeface="Arial (Headings)"/>
              </a:rPr>
              <a:t>Propose Resources / Submit Candidates</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162559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1338161" y="1589089"/>
            <a:ext cx="1453321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569913" indent="-2889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indent="-457200">
              <a:buFont typeface="Arial" panose="020B0604020202020204" pitchFamily="34" charset="0"/>
              <a:buChar char="•"/>
            </a:pPr>
            <a:endParaRPr lang="en-US" altLang="en-US" sz="3200" b="1" dirty="0">
              <a:latin typeface="+mn-lt"/>
            </a:endParaRPr>
          </a:p>
          <a:p>
            <a:r>
              <a:rPr lang="en-US" altLang="en-US" sz="3200" b="1" dirty="0">
                <a:latin typeface="+mn-lt"/>
              </a:rPr>
              <a:t>Vendor Management System – </a:t>
            </a:r>
            <a:r>
              <a:rPr lang="en-US" altLang="en-US" sz="3200" dirty="0">
                <a:latin typeface="+mn-lt"/>
              </a:rPr>
              <a:t>commonly referred to as a VMS</a:t>
            </a:r>
          </a:p>
          <a:p>
            <a:pPr marL="457200" indent="-457200">
              <a:buFont typeface="Arial" panose="020B0604020202020204" pitchFamily="34" charset="0"/>
              <a:buChar char="•"/>
            </a:pPr>
            <a:r>
              <a:rPr lang="en-US" altLang="en-US" sz="3200" dirty="0">
                <a:latin typeface="+mn-lt"/>
              </a:rPr>
              <a:t>It is a system designed for the procurement and management of subcontractors</a:t>
            </a:r>
          </a:p>
          <a:p>
            <a:pPr marL="457200" indent="-457200">
              <a:buFont typeface="Arial" panose="020B0604020202020204" pitchFamily="34" charset="0"/>
              <a:buChar char="•"/>
            </a:pPr>
            <a:r>
              <a:rPr lang="en-US" altLang="en-US" sz="3200" dirty="0">
                <a:latin typeface="+mn-lt"/>
              </a:rPr>
              <a:t>Beeline is the VMS that Infor Services has implemented</a:t>
            </a:r>
          </a:p>
          <a:p>
            <a:pPr marL="457200" indent="-457200">
              <a:buFont typeface="Arial" panose="020B0604020202020204" pitchFamily="34" charset="0"/>
              <a:buChar char="•"/>
            </a:pPr>
            <a:r>
              <a:rPr lang="en-US" altLang="en-US" sz="3200" dirty="0">
                <a:latin typeface="+mn-lt"/>
              </a:rPr>
              <a:t>Beeline and Infor have configured the VMS according to Infor’s business needs</a:t>
            </a:r>
          </a:p>
          <a:p>
            <a:pPr marL="457200" indent="-457200">
              <a:buFont typeface="Arial" panose="020B0604020202020204" pitchFamily="34" charset="0"/>
              <a:buChar char="•"/>
            </a:pPr>
            <a:r>
              <a:rPr lang="en-US" altLang="en-US" sz="3200" dirty="0">
                <a:latin typeface="+mn-lt"/>
              </a:rPr>
              <a:t>The VMS will be used by all subcontract labor Suppliers, their Workers, and Infor</a:t>
            </a:r>
          </a:p>
          <a:p>
            <a:pPr marL="457200" indent="-457200">
              <a:buFont typeface="Arial" panose="020B0604020202020204" pitchFamily="34" charset="0"/>
              <a:buChar char="•"/>
            </a:pPr>
            <a:r>
              <a:rPr lang="en-US" altLang="en-US" sz="3200" dirty="0">
                <a:latin typeface="+mn-lt"/>
              </a:rPr>
              <a:t>The VMS will be the only means to procure and pay for a subcontractor</a:t>
            </a:r>
          </a:p>
        </p:txBody>
      </p:sp>
      <p:sp>
        <p:nvSpPr>
          <p:cNvPr id="4" name="Title 1"/>
          <p:cNvSpPr txBox="1">
            <a:spLocks/>
          </p:cNvSpPr>
          <p:nvPr/>
        </p:nvSpPr>
        <p:spPr>
          <a:xfrm>
            <a:off x="1713722" y="388694"/>
            <a:ext cx="12447351" cy="1030930"/>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4800" dirty="0"/>
              <a:t>Understanding the Vendor Management System</a:t>
            </a:r>
          </a:p>
        </p:txBody>
      </p:sp>
    </p:spTree>
    <p:extLst>
      <p:ext uri="{BB962C8B-B14F-4D97-AF65-F5344CB8AC3E}">
        <p14:creationId xmlns:p14="http://schemas.microsoft.com/office/powerpoint/2010/main" val="889601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4490" y="2220372"/>
            <a:ext cx="5971429" cy="669523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467327" y="3709442"/>
            <a:ext cx="5095238" cy="4209524"/>
          </a:xfrm>
          <a:prstGeom prst="rect">
            <a:avLst/>
          </a:prstGeom>
          <a:ln>
            <a:solidFill>
              <a:schemeClr val="tx1"/>
            </a:solidFill>
          </a:ln>
        </p:spPr>
      </p:pic>
      <p:sp>
        <p:nvSpPr>
          <p:cNvPr id="6" name="TextBox 5"/>
          <p:cNvSpPr txBox="1"/>
          <p:nvPr/>
        </p:nvSpPr>
        <p:spPr>
          <a:xfrm>
            <a:off x="6072671" y="2317884"/>
            <a:ext cx="4942275" cy="1969770"/>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Provide any missing information, add comments, attach resumes, </a:t>
            </a:r>
            <a:r>
              <a:rPr lang="en-US" sz="3200" dirty="0" err="1">
                <a:solidFill>
                  <a:schemeClr val="tx1">
                    <a:lumMod val="90000"/>
                    <a:lumOff val="10000"/>
                  </a:schemeClr>
                </a:solidFill>
              </a:rPr>
              <a:t>etc</a:t>
            </a:r>
            <a:endParaRPr lang="en-US" sz="3200" dirty="0">
              <a:solidFill>
                <a:schemeClr val="tx1">
                  <a:lumMod val="90000"/>
                  <a:lumOff val="10000"/>
                </a:schemeClr>
              </a:solidFill>
            </a:endParaRPr>
          </a:p>
        </p:txBody>
      </p:sp>
      <p:sp>
        <p:nvSpPr>
          <p:cNvPr id="7" name="TextBox 6"/>
          <p:cNvSpPr txBox="1"/>
          <p:nvPr/>
        </p:nvSpPr>
        <p:spPr>
          <a:xfrm>
            <a:off x="5016630" y="5567991"/>
            <a:ext cx="2733578" cy="1477328"/>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Anything with a red asterisk is required</a:t>
            </a:r>
          </a:p>
        </p:txBody>
      </p:sp>
      <p:sp>
        <p:nvSpPr>
          <p:cNvPr id="8" name="Arrow: Right 7"/>
          <p:cNvSpPr/>
          <p:nvPr/>
        </p:nvSpPr>
        <p:spPr>
          <a:xfrm rot="251133" flipH="1">
            <a:off x="2744341" y="5650637"/>
            <a:ext cx="2277798" cy="35825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431985" y="2915728"/>
            <a:ext cx="879894" cy="3795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itle 1"/>
          <p:cNvSpPr>
            <a:spLocks noGrp="1"/>
          </p:cNvSpPr>
          <p:nvPr>
            <p:ph type="title"/>
          </p:nvPr>
        </p:nvSpPr>
        <p:spPr>
          <a:xfrm>
            <a:off x="1550436" y="489084"/>
            <a:ext cx="12447351" cy="1415916"/>
          </a:xfrm>
        </p:spPr>
        <p:txBody>
          <a:bodyPr>
            <a:normAutofit/>
          </a:bodyPr>
          <a:lstStyle/>
          <a:p>
            <a:r>
              <a:rPr lang="en-US" sz="4800" dirty="0">
                <a:latin typeface="Arial (Headings)"/>
              </a:rPr>
              <a:t>Propose Resources / Submit Candidates</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1366615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6622" y="2317884"/>
            <a:ext cx="8780952" cy="6657143"/>
          </a:xfrm>
          <a:prstGeom prst="rect">
            <a:avLst/>
          </a:prstGeom>
          <a:ln>
            <a:solidFill>
              <a:schemeClr val="tx1"/>
            </a:solidFill>
          </a:ln>
        </p:spPr>
      </p:pic>
      <p:sp>
        <p:nvSpPr>
          <p:cNvPr id="5" name="TextBox 4"/>
          <p:cNvSpPr txBox="1"/>
          <p:nvPr/>
        </p:nvSpPr>
        <p:spPr>
          <a:xfrm>
            <a:off x="8729456" y="7591245"/>
            <a:ext cx="3941318"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Proposed resources now appear in list</a:t>
            </a:r>
          </a:p>
        </p:txBody>
      </p:sp>
      <p:sp>
        <p:nvSpPr>
          <p:cNvPr id="8" name="Title 1"/>
          <p:cNvSpPr>
            <a:spLocks noGrp="1"/>
          </p:cNvSpPr>
          <p:nvPr>
            <p:ph type="title"/>
          </p:nvPr>
        </p:nvSpPr>
        <p:spPr>
          <a:xfrm>
            <a:off x="1550436" y="489084"/>
            <a:ext cx="12447351" cy="1415916"/>
          </a:xfrm>
        </p:spPr>
        <p:txBody>
          <a:bodyPr>
            <a:normAutofit/>
          </a:bodyPr>
          <a:lstStyle/>
          <a:p>
            <a:r>
              <a:rPr lang="en-US" sz="4800" dirty="0">
                <a:latin typeface="Arial (Headings)"/>
              </a:rPr>
              <a:t>Propose Resources / Submit Candidates</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3388523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6622" y="2494671"/>
            <a:ext cx="11408655" cy="6287056"/>
          </a:xfrm>
          <a:prstGeom prst="rect">
            <a:avLst/>
          </a:prstGeom>
          <a:ln>
            <a:solidFill>
              <a:schemeClr val="tx1"/>
            </a:solidFill>
          </a:ln>
        </p:spPr>
      </p:pic>
      <p:sp>
        <p:nvSpPr>
          <p:cNvPr id="5" name="TextBox 4"/>
          <p:cNvSpPr txBox="1"/>
          <p:nvPr/>
        </p:nvSpPr>
        <p:spPr>
          <a:xfrm>
            <a:off x="4008643" y="4395020"/>
            <a:ext cx="5194350" cy="1477328"/>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Request has moved from New Requests to Open Requests</a:t>
            </a:r>
          </a:p>
        </p:txBody>
      </p:sp>
      <p:sp>
        <p:nvSpPr>
          <p:cNvPr id="6" name="Arrow: Right 5"/>
          <p:cNvSpPr/>
          <p:nvPr/>
        </p:nvSpPr>
        <p:spPr>
          <a:xfrm rot="12480935">
            <a:off x="3368828" y="3918233"/>
            <a:ext cx="741872" cy="41406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Arrow: Right 6"/>
          <p:cNvSpPr/>
          <p:nvPr/>
        </p:nvSpPr>
        <p:spPr>
          <a:xfrm rot="7179700">
            <a:off x="2952086" y="6270014"/>
            <a:ext cx="1346747" cy="41406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1"/>
          <p:cNvSpPr>
            <a:spLocks noGrp="1"/>
          </p:cNvSpPr>
          <p:nvPr>
            <p:ph type="title"/>
          </p:nvPr>
        </p:nvSpPr>
        <p:spPr>
          <a:xfrm>
            <a:off x="1550436" y="489084"/>
            <a:ext cx="12447351" cy="1415916"/>
          </a:xfrm>
        </p:spPr>
        <p:txBody>
          <a:bodyPr>
            <a:normAutofit/>
          </a:bodyPr>
          <a:lstStyle/>
          <a:p>
            <a:r>
              <a:rPr lang="en-US" sz="4800" dirty="0">
                <a:latin typeface="Arial (Headings)"/>
              </a:rPr>
              <a:t>Propose Resources / Submit Candidates</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319713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5"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Managing Requests – </a:t>
            </a:r>
            <a:br>
              <a:rPr lang="en-US" sz="5400" dirty="0"/>
            </a:br>
            <a:r>
              <a:rPr lang="en-US" sz="5400" dirty="0"/>
              <a:t>Manage Interviews</a:t>
            </a:r>
          </a:p>
        </p:txBody>
      </p:sp>
    </p:spTree>
    <p:extLst>
      <p:ext uri="{BB962C8B-B14F-4D97-AF65-F5344CB8AC3E}">
        <p14:creationId xmlns:p14="http://schemas.microsoft.com/office/powerpoint/2010/main" val="381051475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36" y="489084"/>
            <a:ext cx="12447351" cy="1415916"/>
          </a:xfrm>
        </p:spPr>
        <p:txBody>
          <a:bodyPr>
            <a:normAutofit/>
          </a:bodyPr>
          <a:lstStyle/>
          <a:p>
            <a:r>
              <a:rPr lang="en-US" sz="4800" dirty="0">
                <a:latin typeface="Arial (Headings)"/>
              </a:rPr>
              <a:t>Accept Interview	</a:t>
            </a:r>
            <a:endParaRPr lang="en-US" sz="4800" spc="-150" dirty="0">
              <a:latin typeface="Arial (Headings)"/>
              <a:ea typeface="Tahoma" pitchFamily="34" charset="0"/>
              <a:cs typeface="Tahoma" pitchFamily="34" charset="0"/>
            </a:endParaRPr>
          </a:p>
        </p:txBody>
      </p:sp>
      <p:pic>
        <p:nvPicPr>
          <p:cNvPr id="4" name="Picture 3"/>
          <p:cNvPicPr>
            <a:picLocks noChangeAspect="1"/>
          </p:cNvPicPr>
          <p:nvPr/>
        </p:nvPicPr>
        <p:blipFill>
          <a:blip r:embed="rId3"/>
          <a:stretch>
            <a:fillRect/>
          </a:stretch>
        </p:blipFill>
        <p:spPr>
          <a:xfrm>
            <a:off x="2985678" y="2799367"/>
            <a:ext cx="9009524" cy="5857143"/>
          </a:xfrm>
          <a:prstGeom prst="rect">
            <a:avLst/>
          </a:prstGeom>
          <a:ln>
            <a:solidFill>
              <a:schemeClr val="tx1"/>
            </a:solidFill>
          </a:ln>
        </p:spPr>
      </p:pic>
    </p:spTree>
    <p:extLst>
      <p:ext uri="{BB962C8B-B14F-4D97-AF65-F5344CB8AC3E}">
        <p14:creationId xmlns:p14="http://schemas.microsoft.com/office/powerpoint/2010/main" val="2182482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2036" y="2432682"/>
            <a:ext cx="12092714" cy="419976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167764" y="5407878"/>
            <a:ext cx="6247948" cy="2663226"/>
          </a:xfrm>
          <a:prstGeom prst="rect">
            <a:avLst/>
          </a:prstGeom>
          <a:ln>
            <a:solidFill>
              <a:schemeClr val="tx1"/>
            </a:solidFill>
          </a:ln>
        </p:spPr>
      </p:pic>
      <p:sp>
        <p:nvSpPr>
          <p:cNvPr id="6" name="Title 1"/>
          <p:cNvSpPr>
            <a:spLocks noGrp="1"/>
          </p:cNvSpPr>
          <p:nvPr>
            <p:ph type="title"/>
          </p:nvPr>
        </p:nvSpPr>
        <p:spPr>
          <a:xfrm>
            <a:off x="1550436" y="489084"/>
            <a:ext cx="12447351" cy="1415916"/>
          </a:xfrm>
        </p:spPr>
        <p:txBody>
          <a:bodyPr>
            <a:normAutofit/>
          </a:bodyPr>
          <a:lstStyle/>
          <a:p>
            <a:r>
              <a:rPr lang="en-US" sz="4800" dirty="0">
                <a:latin typeface="Arial (Headings)"/>
              </a:rPr>
              <a:t>Accept Interview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2467574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7280" y="2475257"/>
            <a:ext cx="6438095" cy="3123809"/>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989098" y="3445174"/>
            <a:ext cx="6428571" cy="3285714"/>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8871391" y="4764721"/>
            <a:ext cx="6428571" cy="3152381"/>
          </a:xfrm>
          <a:prstGeom prst="rect">
            <a:avLst/>
          </a:prstGeom>
          <a:ln>
            <a:solidFill>
              <a:schemeClr val="tx1"/>
            </a:solidFill>
          </a:ln>
        </p:spPr>
      </p:pic>
      <p:sp>
        <p:nvSpPr>
          <p:cNvPr id="7" name="Title 1"/>
          <p:cNvSpPr>
            <a:spLocks noGrp="1"/>
          </p:cNvSpPr>
          <p:nvPr>
            <p:ph type="title"/>
          </p:nvPr>
        </p:nvSpPr>
        <p:spPr>
          <a:xfrm>
            <a:off x="1550436" y="489084"/>
            <a:ext cx="12447351" cy="1415916"/>
          </a:xfrm>
        </p:spPr>
        <p:txBody>
          <a:bodyPr>
            <a:normAutofit/>
          </a:bodyPr>
          <a:lstStyle/>
          <a:p>
            <a:r>
              <a:rPr lang="en-US" sz="4800" dirty="0">
                <a:latin typeface="Arial (Headings)"/>
              </a:rPr>
              <a:t>Accept Interview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2841783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6887" y="2539953"/>
            <a:ext cx="14066667" cy="5961905"/>
          </a:xfrm>
          <a:prstGeom prst="rect">
            <a:avLst/>
          </a:prstGeom>
          <a:ln>
            <a:solidFill>
              <a:schemeClr val="tx1"/>
            </a:solidFill>
          </a:ln>
        </p:spPr>
      </p:pic>
      <p:sp>
        <p:nvSpPr>
          <p:cNvPr id="5" name="TextBox 4"/>
          <p:cNvSpPr txBox="1"/>
          <p:nvPr/>
        </p:nvSpPr>
        <p:spPr>
          <a:xfrm>
            <a:off x="459838" y="4794813"/>
            <a:ext cx="4267438" cy="984885"/>
          </a:xfrm>
          <a:prstGeom prst="rect">
            <a:avLst/>
          </a:prstGeom>
          <a:no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Interview request counter decremented</a:t>
            </a:r>
          </a:p>
        </p:txBody>
      </p:sp>
      <p:sp>
        <p:nvSpPr>
          <p:cNvPr id="6" name="TextBox 5"/>
          <p:cNvSpPr txBox="1"/>
          <p:nvPr/>
        </p:nvSpPr>
        <p:spPr>
          <a:xfrm>
            <a:off x="9920512" y="4175186"/>
            <a:ext cx="3916137"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My Calendar updated</a:t>
            </a:r>
          </a:p>
        </p:txBody>
      </p:sp>
      <p:sp>
        <p:nvSpPr>
          <p:cNvPr id="7" name="Title 1"/>
          <p:cNvSpPr>
            <a:spLocks noGrp="1"/>
          </p:cNvSpPr>
          <p:nvPr>
            <p:ph type="title"/>
          </p:nvPr>
        </p:nvSpPr>
        <p:spPr>
          <a:xfrm>
            <a:off x="1550436" y="489084"/>
            <a:ext cx="12447351" cy="1415916"/>
          </a:xfrm>
        </p:spPr>
        <p:txBody>
          <a:bodyPr>
            <a:normAutofit/>
          </a:bodyPr>
          <a:lstStyle/>
          <a:p>
            <a:r>
              <a:rPr lang="en-US" sz="4800" dirty="0">
                <a:latin typeface="Arial (Headings)"/>
              </a:rPr>
              <a:t>Accept Interview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644189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6592" y="2482582"/>
            <a:ext cx="11257143" cy="2419048"/>
          </a:xfrm>
          <a:prstGeom prst="rect">
            <a:avLst/>
          </a:prstGeom>
          <a:ln>
            <a:solidFill>
              <a:schemeClr val="tx1"/>
            </a:solidFill>
          </a:ln>
        </p:spPr>
      </p:pic>
      <p:pic>
        <p:nvPicPr>
          <p:cNvPr id="1026" name="Picture 2" descr="C:\Users\dmenefee\AppData\Local\Temp\SNAGHTML273eb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819" y="3692106"/>
            <a:ext cx="6457950" cy="27717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622694" y="5686773"/>
            <a:ext cx="4361905" cy="2704762"/>
          </a:xfrm>
          <a:prstGeom prst="rect">
            <a:avLst/>
          </a:prstGeom>
          <a:ln>
            <a:solidFill>
              <a:schemeClr val="tx1"/>
            </a:solidFill>
          </a:ln>
        </p:spPr>
      </p:pic>
      <p:sp>
        <p:nvSpPr>
          <p:cNvPr id="9" name="TextBox 8"/>
          <p:cNvSpPr txBox="1"/>
          <p:nvPr/>
        </p:nvSpPr>
        <p:spPr>
          <a:xfrm>
            <a:off x="5825468" y="7673405"/>
            <a:ext cx="4267438"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Interview request counter decremented</a:t>
            </a:r>
          </a:p>
        </p:txBody>
      </p:sp>
      <p:sp>
        <p:nvSpPr>
          <p:cNvPr id="10" name="Title 1"/>
          <p:cNvSpPr>
            <a:spLocks noGrp="1"/>
          </p:cNvSpPr>
          <p:nvPr>
            <p:ph type="title"/>
          </p:nvPr>
        </p:nvSpPr>
        <p:spPr>
          <a:xfrm>
            <a:off x="1550436" y="489084"/>
            <a:ext cx="12447351" cy="1415916"/>
          </a:xfrm>
        </p:spPr>
        <p:txBody>
          <a:bodyPr>
            <a:normAutofit/>
          </a:bodyPr>
          <a:lstStyle/>
          <a:p>
            <a:r>
              <a:rPr lang="en-US" sz="4800" dirty="0">
                <a:latin typeface="Arial (Headings)"/>
              </a:rPr>
              <a:t>Decline / Reject Interview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3585512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4"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Managing Requests – Offers</a:t>
            </a:r>
            <a:br>
              <a:rPr lang="en-US" sz="5400" dirty="0"/>
            </a:br>
            <a:r>
              <a:rPr lang="en-US" sz="5400" dirty="0"/>
              <a:t>Decline/Reject Offers … Negotiate</a:t>
            </a:r>
          </a:p>
        </p:txBody>
      </p:sp>
    </p:spTree>
    <p:extLst>
      <p:ext uri="{BB962C8B-B14F-4D97-AF65-F5344CB8AC3E}">
        <p14:creationId xmlns:p14="http://schemas.microsoft.com/office/powerpoint/2010/main" val="38491199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622" y="489084"/>
            <a:ext cx="12447351" cy="1281011"/>
          </a:xfrm>
        </p:spPr>
        <p:txBody>
          <a:bodyPr/>
          <a:lstStyle/>
          <a:p>
            <a:r>
              <a:rPr lang="en-US" dirty="0"/>
              <a:t>INFOR Vendor Management System</a:t>
            </a:r>
          </a:p>
        </p:txBody>
      </p:sp>
      <p:grpSp>
        <p:nvGrpSpPr>
          <p:cNvPr id="36" name="Group 35"/>
          <p:cNvGrpSpPr/>
          <p:nvPr/>
        </p:nvGrpSpPr>
        <p:grpSpPr>
          <a:xfrm>
            <a:off x="2476331" y="3441572"/>
            <a:ext cx="10336355" cy="5285570"/>
            <a:chOff x="3411440" y="1945285"/>
            <a:chExt cx="9688880" cy="4916625"/>
          </a:xfrm>
        </p:grpSpPr>
        <p:sp>
          <p:nvSpPr>
            <p:cNvPr id="41" name="Rectangle 40"/>
            <p:cNvSpPr/>
            <p:nvPr/>
          </p:nvSpPr>
          <p:spPr>
            <a:xfrm>
              <a:off x="3411440" y="3871440"/>
              <a:ext cx="1983164" cy="813466"/>
            </a:xfrm>
            <a:prstGeom prst="rect">
              <a:avLst/>
            </a:prstGeom>
            <a:gradFill flip="none" rotWithShape="1">
              <a:gsLst>
                <a:gs pos="64000">
                  <a:srgbClr val="00589A"/>
                </a:gs>
                <a:gs pos="0">
                  <a:srgbClr val="00B0F0">
                    <a:lumMod val="86000"/>
                  </a:srgbClr>
                </a:gs>
              </a:gsLst>
              <a:lin ang="8100000" scaled="1"/>
              <a:tileRect/>
            </a:gradFill>
            <a:ln w="57150" cmpd="sng">
              <a:noFill/>
            </a:ln>
            <a:effectLst/>
            <a:scene3d>
              <a:camera prst="orthographicFront">
                <a:rot lat="0" lon="0" rev="0"/>
              </a:camera>
              <a:lightRig rig="balanced" dir="t"/>
            </a:scene3d>
            <a:sp3d extrusionH="76200">
              <a:extrusionClr>
                <a:schemeClr val="bg2"/>
              </a:extrusionClr>
              <a:contourClr>
                <a:schemeClr val="accent2"/>
              </a:contourClr>
            </a:sp3d>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Rectangle 41"/>
            <p:cNvSpPr/>
            <p:nvPr/>
          </p:nvSpPr>
          <p:spPr>
            <a:xfrm>
              <a:off x="4692494" y="2347333"/>
              <a:ext cx="2614101" cy="788457"/>
            </a:xfrm>
            <a:prstGeom prst="rect">
              <a:avLst/>
            </a:prstGeom>
            <a:gradFill flip="none" rotWithShape="1">
              <a:gsLst>
                <a:gs pos="64000">
                  <a:srgbClr val="00589A"/>
                </a:gs>
                <a:gs pos="0">
                  <a:srgbClr val="00B0F0">
                    <a:lumMod val="86000"/>
                  </a:srgbClr>
                </a:gs>
              </a:gsLst>
              <a:lin ang="8100000" scaled="1"/>
              <a:tileRect/>
            </a:gradFill>
            <a:ln w="57150" cmpd="sng">
              <a:noFill/>
            </a:ln>
            <a:effectLst/>
            <a:scene3d>
              <a:camera prst="orthographicFront">
                <a:rot lat="0" lon="0" rev="0"/>
              </a:camera>
              <a:lightRig rig="balanced" dir="t"/>
            </a:scene3d>
            <a:sp3d extrusionH="76200">
              <a:extrusionClr>
                <a:schemeClr val="bg2"/>
              </a:extrusionClr>
              <a:contourClr>
                <a:schemeClr val="accent2"/>
              </a:contourClr>
            </a:sp3d>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Rectangle 42"/>
            <p:cNvSpPr/>
            <p:nvPr/>
          </p:nvSpPr>
          <p:spPr>
            <a:xfrm>
              <a:off x="8892514" y="2135109"/>
              <a:ext cx="2479596" cy="974015"/>
            </a:xfrm>
            <a:prstGeom prst="rect">
              <a:avLst/>
            </a:prstGeom>
            <a:gradFill flip="none" rotWithShape="1">
              <a:gsLst>
                <a:gs pos="64000">
                  <a:srgbClr val="00589A"/>
                </a:gs>
                <a:gs pos="0">
                  <a:srgbClr val="00B0F0">
                    <a:lumMod val="86000"/>
                  </a:srgbClr>
                </a:gs>
              </a:gsLst>
              <a:lin ang="8100000" scaled="1"/>
              <a:tileRect/>
            </a:gradFill>
            <a:ln w="57150" cmpd="sng">
              <a:noFill/>
            </a:ln>
            <a:effectLst/>
            <a:scene3d>
              <a:camera prst="orthographicFront">
                <a:rot lat="0" lon="0" rev="0"/>
              </a:camera>
              <a:lightRig rig="balanced" dir="t"/>
            </a:scene3d>
            <a:sp3d extrusionH="76200">
              <a:extrusionClr>
                <a:schemeClr val="bg2"/>
              </a:extrusionClr>
              <a:contourClr>
                <a:schemeClr val="accent2"/>
              </a:contourClr>
            </a:sp3d>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Rectangle 43"/>
            <p:cNvSpPr/>
            <p:nvPr/>
          </p:nvSpPr>
          <p:spPr>
            <a:xfrm>
              <a:off x="10881091" y="3719018"/>
              <a:ext cx="1960862" cy="989637"/>
            </a:xfrm>
            <a:prstGeom prst="rect">
              <a:avLst/>
            </a:prstGeom>
            <a:gradFill flip="none" rotWithShape="1">
              <a:gsLst>
                <a:gs pos="64000">
                  <a:srgbClr val="00589A"/>
                </a:gs>
                <a:gs pos="0">
                  <a:srgbClr val="00B0F0">
                    <a:lumMod val="86000"/>
                  </a:srgbClr>
                </a:gs>
              </a:gsLst>
              <a:lin ang="8100000" scaled="1"/>
              <a:tileRect/>
            </a:gradFill>
            <a:ln w="57150" cmpd="sng">
              <a:noFill/>
            </a:ln>
            <a:effectLst/>
            <a:scene3d>
              <a:camera prst="orthographicFront">
                <a:rot lat="0" lon="0" rev="0"/>
              </a:camera>
              <a:lightRig rig="balanced" dir="t"/>
            </a:scene3d>
            <a:sp3d extrusionH="76200">
              <a:extrusionClr>
                <a:schemeClr val="bg2"/>
              </a:extrusionClr>
              <a:contourClr>
                <a:schemeClr val="accent2"/>
              </a:contourClr>
            </a:sp3d>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Freeform 11"/>
            <p:cNvSpPr/>
            <p:nvPr/>
          </p:nvSpPr>
          <p:spPr>
            <a:xfrm flipH="1">
              <a:off x="9167036" y="4706996"/>
              <a:ext cx="2670287" cy="690237"/>
            </a:xfrm>
            <a:custGeom>
              <a:avLst/>
              <a:gdLst>
                <a:gd name="connsiteX0" fmla="*/ 1231900 w 1231900"/>
                <a:gd name="connsiteY0" fmla="*/ 609600 h 609600"/>
                <a:gd name="connsiteX1" fmla="*/ 0 w 1231900"/>
                <a:gd name="connsiteY1" fmla="*/ 609600 h 609600"/>
                <a:gd name="connsiteX2" fmla="*/ 0 w 1231900"/>
                <a:gd name="connsiteY2" fmla="*/ 0 h 609600"/>
              </a:gdLst>
              <a:ahLst/>
              <a:cxnLst>
                <a:cxn ang="0">
                  <a:pos x="connsiteX0" y="connsiteY0"/>
                </a:cxn>
                <a:cxn ang="0">
                  <a:pos x="connsiteX1" y="connsiteY1"/>
                </a:cxn>
                <a:cxn ang="0">
                  <a:pos x="connsiteX2" y="connsiteY2"/>
                </a:cxn>
              </a:cxnLst>
              <a:rect l="l" t="t" r="r" b="b"/>
              <a:pathLst>
                <a:path w="1231900" h="609600">
                  <a:moveTo>
                    <a:pt x="1231900" y="609600"/>
                  </a:moveTo>
                  <a:lnTo>
                    <a:pt x="0" y="609600"/>
                  </a:lnTo>
                  <a:lnTo>
                    <a:pt x="0" y="0"/>
                  </a:lnTo>
                </a:path>
              </a:pathLst>
            </a:custGeom>
            <a:ln w="12700">
              <a:solidFill>
                <a:schemeClr val="bg1">
                  <a:lumMod val="50000"/>
                </a:schemeClr>
              </a:solidFill>
              <a:prstDash val="dash"/>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62626"/>
                </a:solidFill>
                <a:effectLst/>
                <a:uLnTx/>
                <a:uFillTx/>
                <a:latin typeface="Arial"/>
                <a:ea typeface="+mn-ea"/>
                <a:cs typeface="+mn-cs"/>
              </a:endParaRPr>
            </a:p>
          </p:txBody>
        </p:sp>
        <p:sp>
          <p:nvSpPr>
            <p:cNvPr id="46" name="Freeform 12"/>
            <p:cNvSpPr/>
            <p:nvPr/>
          </p:nvSpPr>
          <p:spPr>
            <a:xfrm>
              <a:off x="4351980" y="4822952"/>
              <a:ext cx="2325897" cy="552449"/>
            </a:xfrm>
            <a:custGeom>
              <a:avLst/>
              <a:gdLst>
                <a:gd name="connsiteX0" fmla="*/ 1231900 w 1231900"/>
                <a:gd name="connsiteY0" fmla="*/ 609600 h 609600"/>
                <a:gd name="connsiteX1" fmla="*/ 0 w 1231900"/>
                <a:gd name="connsiteY1" fmla="*/ 609600 h 609600"/>
                <a:gd name="connsiteX2" fmla="*/ 0 w 1231900"/>
                <a:gd name="connsiteY2" fmla="*/ 0 h 609600"/>
              </a:gdLst>
              <a:ahLst/>
              <a:cxnLst>
                <a:cxn ang="0">
                  <a:pos x="connsiteX0" y="connsiteY0"/>
                </a:cxn>
                <a:cxn ang="0">
                  <a:pos x="connsiteX1" y="connsiteY1"/>
                </a:cxn>
                <a:cxn ang="0">
                  <a:pos x="connsiteX2" y="connsiteY2"/>
                </a:cxn>
              </a:cxnLst>
              <a:rect l="l" t="t" r="r" b="b"/>
              <a:pathLst>
                <a:path w="1231900" h="609600">
                  <a:moveTo>
                    <a:pt x="1231900" y="609600"/>
                  </a:moveTo>
                  <a:lnTo>
                    <a:pt x="0" y="609600"/>
                  </a:lnTo>
                  <a:lnTo>
                    <a:pt x="0" y="0"/>
                  </a:lnTo>
                </a:path>
              </a:pathLst>
            </a:custGeom>
            <a:ln w="12700">
              <a:solidFill>
                <a:schemeClr val="bg1">
                  <a:lumMod val="50000"/>
                </a:schemeClr>
              </a:solidFill>
              <a:prstDash val="dash"/>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262626"/>
                </a:solidFill>
                <a:effectLst/>
                <a:uLnTx/>
                <a:uFillTx/>
                <a:latin typeface="Arial"/>
                <a:ea typeface="+mn-ea"/>
                <a:cs typeface="+mn-cs"/>
              </a:endParaRPr>
            </a:p>
          </p:txBody>
        </p:sp>
        <p:cxnSp>
          <p:nvCxnSpPr>
            <p:cNvPr id="47" name="Straight Connector 46"/>
            <p:cNvCxnSpPr>
              <a:stCxn id="42" idx="2"/>
              <a:endCxn id="61" idx="38"/>
            </p:cNvCxnSpPr>
            <p:nvPr/>
          </p:nvCxnSpPr>
          <p:spPr>
            <a:xfrm>
              <a:off x="5999545" y="3135790"/>
              <a:ext cx="1227386" cy="1428165"/>
            </a:xfrm>
            <a:prstGeom prst="line">
              <a:avLst/>
            </a:prstGeom>
            <a:ln w="12700">
              <a:solidFill>
                <a:schemeClr val="bg1">
                  <a:lumMod val="50000"/>
                </a:schemeClr>
              </a:solidFill>
              <a:prstDash val="dash"/>
              <a:headEnd type="oval"/>
              <a:tailEnd type="ova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3" idx="2"/>
            </p:cNvCxnSpPr>
            <p:nvPr/>
          </p:nvCxnSpPr>
          <p:spPr>
            <a:xfrm flipH="1">
              <a:off x="8773258" y="3109125"/>
              <a:ext cx="1359055" cy="1548841"/>
            </a:xfrm>
            <a:prstGeom prst="line">
              <a:avLst/>
            </a:prstGeom>
            <a:ln w="12700">
              <a:solidFill>
                <a:schemeClr val="bg1">
                  <a:lumMod val="50000"/>
                </a:schemeClr>
              </a:solidFill>
              <a:prstDash val="dash"/>
              <a:headEnd type="oval"/>
              <a:tailEnd type="oval"/>
            </a:ln>
          </p:spPr>
          <p:style>
            <a:lnRef idx="2">
              <a:schemeClr val="accent1"/>
            </a:lnRef>
            <a:fillRef idx="0">
              <a:schemeClr val="accent1"/>
            </a:fillRef>
            <a:effectRef idx="1">
              <a:schemeClr val="accent1"/>
            </a:effectRef>
            <a:fontRef idx="minor">
              <a:schemeClr val="tx1"/>
            </a:fontRef>
          </p:style>
        </p:cxnSp>
        <p:sp>
          <p:nvSpPr>
            <p:cNvPr id="49" name="Rounded Rectangle 16"/>
            <p:cNvSpPr/>
            <p:nvPr/>
          </p:nvSpPr>
          <p:spPr>
            <a:xfrm>
              <a:off x="11238374" y="5042231"/>
              <a:ext cx="1754726" cy="615670"/>
            </a:xfrm>
            <a:prstGeom prst="roundRect">
              <a:avLst>
                <a:gd name="adj" fmla="val 7138"/>
              </a:avLst>
            </a:prstGeom>
            <a:gradFill flip="none" rotWithShape="1">
              <a:gsLst>
                <a:gs pos="100000">
                  <a:srgbClr val="FF9900">
                    <a:lumMod val="88000"/>
                    <a:lumOff val="12000"/>
                  </a:srgbClr>
                </a:gs>
                <a:gs pos="0">
                  <a:srgbClr val="FFC000"/>
                </a:gs>
              </a:gsLst>
              <a:path path="circle">
                <a:fillToRect l="100000" b="100000"/>
              </a:path>
              <a:tileRect t="-100000" r="-100000"/>
            </a:gradFill>
            <a:ln>
              <a:noFill/>
            </a:ln>
            <a:effectLst>
              <a:outerShdw blurRad="50800" dist="381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Rounded Rectangle 17"/>
            <p:cNvSpPr/>
            <p:nvPr/>
          </p:nvSpPr>
          <p:spPr>
            <a:xfrm>
              <a:off x="6104822" y="3582735"/>
              <a:ext cx="1457068" cy="557455"/>
            </a:xfrm>
            <a:prstGeom prst="roundRect">
              <a:avLst>
                <a:gd name="adj" fmla="val 7138"/>
              </a:avLst>
            </a:prstGeom>
            <a:gradFill flip="none" rotWithShape="1">
              <a:gsLst>
                <a:gs pos="100000">
                  <a:srgbClr val="FF9900">
                    <a:lumMod val="88000"/>
                    <a:lumOff val="12000"/>
                  </a:srgbClr>
                </a:gs>
                <a:gs pos="0">
                  <a:srgbClr val="FFC000"/>
                </a:gs>
              </a:gsLst>
              <a:path path="circle">
                <a:fillToRect l="100000" b="100000"/>
              </a:path>
              <a:tileRect t="-100000" r="-100000"/>
            </a:gradFill>
            <a:ln>
              <a:noFill/>
            </a:ln>
            <a:effectLst>
              <a:outerShdw blurRad="50800" dist="381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Rectangle 23566"/>
            <p:cNvSpPr/>
            <p:nvPr/>
          </p:nvSpPr>
          <p:spPr>
            <a:xfrm>
              <a:off x="7386115" y="1945285"/>
              <a:ext cx="1841773" cy="1005148"/>
            </a:xfrm>
            <a:custGeom>
              <a:avLst/>
              <a:gdLst>
                <a:gd name="connsiteX0" fmla="*/ 0 w 2060097"/>
                <a:gd name="connsiteY0" fmla="*/ 0 h 535417"/>
                <a:gd name="connsiteX1" fmla="*/ 2060097 w 2060097"/>
                <a:gd name="connsiteY1" fmla="*/ 0 h 535417"/>
                <a:gd name="connsiteX2" fmla="*/ 2060097 w 2060097"/>
                <a:gd name="connsiteY2" fmla="*/ 535417 h 535417"/>
                <a:gd name="connsiteX3" fmla="*/ 0 w 2060097"/>
                <a:gd name="connsiteY3" fmla="*/ 535417 h 535417"/>
                <a:gd name="connsiteX4" fmla="*/ 0 w 2060097"/>
                <a:gd name="connsiteY4" fmla="*/ 0 h 535417"/>
                <a:gd name="connsiteX0" fmla="*/ 0 w 2060097"/>
                <a:gd name="connsiteY0" fmla="*/ 0 h 535417"/>
                <a:gd name="connsiteX1" fmla="*/ 2060097 w 2060097"/>
                <a:gd name="connsiteY1" fmla="*/ 0 h 535417"/>
                <a:gd name="connsiteX2" fmla="*/ 0 w 2060097"/>
                <a:gd name="connsiteY2" fmla="*/ 535417 h 535417"/>
                <a:gd name="connsiteX3" fmla="*/ 0 w 2060097"/>
                <a:gd name="connsiteY3" fmla="*/ 0 h 535417"/>
              </a:gdLst>
              <a:ahLst/>
              <a:cxnLst>
                <a:cxn ang="0">
                  <a:pos x="connsiteX0" y="connsiteY0"/>
                </a:cxn>
                <a:cxn ang="0">
                  <a:pos x="connsiteX1" y="connsiteY1"/>
                </a:cxn>
                <a:cxn ang="0">
                  <a:pos x="connsiteX2" y="connsiteY2"/>
                </a:cxn>
                <a:cxn ang="0">
                  <a:pos x="connsiteX3" y="connsiteY3"/>
                </a:cxn>
              </a:cxnLst>
              <a:rect l="l" t="t" r="r" b="b"/>
              <a:pathLst>
                <a:path w="2060097" h="535417">
                  <a:moveTo>
                    <a:pt x="0" y="0"/>
                  </a:moveTo>
                  <a:lnTo>
                    <a:pt x="2060097" y="0"/>
                  </a:lnTo>
                  <a:lnTo>
                    <a:pt x="0" y="535417"/>
                  </a:lnTo>
                  <a:lnTo>
                    <a:pt x="0" y="0"/>
                  </a:lnTo>
                  <a:close/>
                </a:path>
              </a:pathLst>
            </a:custGeom>
            <a:solidFill>
              <a:schemeClr val="bg1">
                <a:alpha val="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itchFamily="34" charset="0"/>
                <a:ea typeface="+mn-ea"/>
                <a:cs typeface="Calibri" pitchFamily="34" charset="0"/>
              </a:endParaRPr>
            </a:p>
          </p:txBody>
        </p:sp>
        <p:sp>
          <p:nvSpPr>
            <p:cNvPr id="52" name="Rectangle 51"/>
            <p:cNvSpPr/>
            <p:nvPr/>
          </p:nvSpPr>
          <p:spPr>
            <a:xfrm>
              <a:off x="4610866" y="2331332"/>
              <a:ext cx="2764186" cy="6791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FFFFFF"/>
                  </a:solidFill>
                  <a:effectLst/>
                  <a:uLnTx/>
                  <a:uFillTx/>
                  <a:latin typeface="Arial"/>
                  <a:ea typeface="ＭＳ Ｐゴシック"/>
                  <a:cs typeface="ＭＳ Ｐゴシック"/>
                </a:rPr>
                <a:t>Award-winning </a:t>
              </a:r>
              <a:r>
                <a:rPr kumimoji="0" lang="en-US" sz="1600" b="1" i="0" u="none" strike="noStrike" kern="1200" cap="all" spc="0" normalizeH="0" baseline="0" noProof="0" dirty="0" err="1">
                  <a:ln>
                    <a:noFill/>
                  </a:ln>
                  <a:solidFill>
                    <a:srgbClr val="FFFFFF"/>
                  </a:solidFill>
                  <a:effectLst/>
                  <a:uLnTx/>
                  <a:uFillTx/>
                  <a:latin typeface="Arial"/>
                  <a:ea typeface="ＭＳ Ｐゴシック"/>
                  <a:cs typeface="ＭＳ Ｐゴシック"/>
                </a:rPr>
                <a:t>vmS</a:t>
              </a:r>
              <a:endParaRPr kumimoji="0" lang="en-US" sz="1600" b="1" i="0" u="none" strike="noStrike" kern="1200" cap="all" spc="0" normalizeH="0" baseline="0" noProof="0" dirty="0">
                <a:ln>
                  <a:noFill/>
                </a:ln>
                <a:solidFill>
                  <a:srgbClr val="FFFFFF"/>
                </a:solidFill>
                <a:effectLst/>
                <a:uLnTx/>
                <a:uFillTx/>
                <a:latin typeface="Arial"/>
                <a:ea typeface="ＭＳ Ｐゴシック"/>
                <a:cs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ＭＳ Ｐゴシック"/>
                  <a:cs typeface="ＭＳ Ｐゴシック"/>
                </a:rPr>
                <a:t>with industry-first innovations, and industry’s only software patents</a:t>
              </a:r>
            </a:p>
          </p:txBody>
        </p:sp>
        <p:sp>
          <p:nvSpPr>
            <p:cNvPr id="53" name="Rectangle 52"/>
            <p:cNvSpPr/>
            <p:nvPr/>
          </p:nvSpPr>
          <p:spPr>
            <a:xfrm>
              <a:off x="8927470" y="2176641"/>
              <a:ext cx="2444641" cy="8964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FFFFFF"/>
                  </a:solidFill>
                  <a:effectLst/>
                  <a:uLnTx/>
                  <a:uFillTx/>
                  <a:latin typeface="Arial"/>
                  <a:ea typeface="ＭＳ Ｐゴシック"/>
                  <a:cs typeface="ＭＳ Ｐゴシック"/>
                </a:rPr>
                <a:t>Proven Integration Experience </a:t>
              </a:r>
              <a:br>
                <a:rPr kumimoji="0" lang="en-US" sz="1100" b="0" i="0" u="none" strike="noStrike" kern="1200" cap="none" spc="0" normalizeH="0" baseline="0" noProof="0" dirty="0">
                  <a:ln>
                    <a:noFill/>
                  </a:ln>
                  <a:solidFill>
                    <a:srgbClr val="FFFFFF"/>
                  </a:solidFill>
                  <a:effectLst/>
                  <a:uLnTx/>
                  <a:uFillTx/>
                  <a:latin typeface="Arial"/>
                  <a:ea typeface="+mn-ea"/>
                  <a:cs typeface="+mn-cs"/>
                </a:rPr>
              </a:br>
              <a:r>
                <a:rPr kumimoji="0" lang="en-US" sz="1400" b="0" i="0" u="none" strike="noStrike" kern="1200" cap="none" spc="0" normalizeH="0" baseline="0" noProof="0" dirty="0">
                  <a:ln>
                    <a:noFill/>
                  </a:ln>
                  <a:solidFill>
                    <a:srgbClr val="FFFFFF"/>
                  </a:solidFill>
                  <a:effectLst/>
                  <a:uLnTx/>
                  <a:uFillTx/>
                  <a:latin typeface="Arial"/>
                  <a:ea typeface="+mn-ea"/>
                  <a:cs typeface="+mn-cs"/>
                </a:rPr>
                <a:t>flexible configuration across multiple client platforms</a:t>
              </a:r>
              <a:endParaRPr kumimoji="0" lang="en-US" sz="1100" b="1" i="0" u="none" strike="noStrike" kern="1200" cap="all" spc="0" normalizeH="0" baseline="0" noProof="0" dirty="0">
                <a:ln>
                  <a:noFill/>
                </a:ln>
                <a:solidFill>
                  <a:srgbClr val="FFFFFF"/>
                </a:solidFill>
                <a:effectLst/>
                <a:uLnTx/>
                <a:uFillTx/>
                <a:latin typeface="Arial"/>
                <a:ea typeface="ＭＳ Ｐゴシック"/>
                <a:cs typeface="ＭＳ Ｐゴシック"/>
              </a:endParaRPr>
            </a:p>
          </p:txBody>
        </p:sp>
        <p:sp>
          <p:nvSpPr>
            <p:cNvPr id="54" name="Rectangle 53"/>
            <p:cNvSpPr/>
            <p:nvPr/>
          </p:nvSpPr>
          <p:spPr>
            <a:xfrm>
              <a:off x="3524105" y="3900173"/>
              <a:ext cx="1793433" cy="7334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FFFFFF"/>
                  </a:solidFill>
                  <a:effectLst/>
                  <a:uLnTx/>
                  <a:uFillTx/>
                  <a:latin typeface="Arial"/>
                  <a:ea typeface="ＭＳ Ｐゴシック"/>
                  <a:cs typeface="ＭＳ Ｐゴシック"/>
                </a:rPr>
                <a:t>OVER 5.2 MILLION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FFFFFF"/>
                  </a:solidFill>
                  <a:effectLst/>
                  <a:uLnTx/>
                  <a:uFillTx/>
                  <a:latin typeface="Arial"/>
                  <a:ea typeface="ＭＳ Ｐゴシック"/>
                  <a:cs typeface="ＭＳ Ｐゴシック"/>
                </a:rPr>
                <a:t>GLOBAL USERS</a:t>
              </a:r>
            </a:p>
          </p:txBody>
        </p:sp>
        <p:sp>
          <p:nvSpPr>
            <p:cNvPr id="55" name="Rectangle 54"/>
            <p:cNvSpPr/>
            <p:nvPr/>
          </p:nvSpPr>
          <p:spPr>
            <a:xfrm>
              <a:off x="10843125" y="3756057"/>
              <a:ext cx="1969270" cy="8964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FFFFFF"/>
                  </a:solidFill>
                  <a:effectLst/>
                  <a:uLnTx/>
                  <a:uFillTx/>
                  <a:latin typeface="Arial"/>
                  <a:ea typeface="ＭＳ Ｐゴシック"/>
                  <a:cs typeface="ＭＳ Ｐゴシック"/>
                </a:rPr>
                <a:t>Global Presence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ＭＳ Ｐゴシック"/>
                  <a:cs typeface="ＭＳ Ｐゴシック"/>
                </a:rPr>
                <a:t>135 countries accessing system each week</a:t>
              </a:r>
            </a:p>
          </p:txBody>
        </p:sp>
        <p:sp>
          <p:nvSpPr>
            <p:cNvPr id="56" name="Round Same Side Corner Rectangle 43"/>
            <p:cNvSpPr/>
            <p:nvPr/>
          </p:nvSpPr>
          <p:spPr>
            <a:xfrm>
              <a:off x="5073453" y="5068829"/>
              <a:ext cx="1190394" cy="700011"/>
            </a:xfrm>
            <a:custGeom>
              <a:avLst/>
              <a:gdLst>
                <a:gd name="connsiteX0" fmla="*/ 77246 w 1865077"/>
                <a:gd name="connsiteY0" fmla="*/ 0 h 298108"/>
                <a:gd name="connsiteX1" fmla="*/ 1787831 w 1865077"/>
                <a:gd name="connsiteY1" fmla="*/ 0 h 298108"/>
                <a:gd name="connsiteX2" fmla="*/ 1865077 w 1865077"/>
                <a:gd name="connsiteY2" fmla="*/ 77246 h 298108"/>
                <a:gd name="connsiteX3" fmla="*/ 1865077 w 1865077"/>
                <a:gd name="connsiteY3" fmla="*/ 298108 h 298108"/>
                <a:gd name="connsiteX4" fmla="*/ 1865077 w 1865077"/>
                <a:gd name="connsiteY4" fmla="*/ 298108 h 298108"/>
                <a:gd name="connsiteX5" fmla="*/ 0 w 1865077"/>
                <a:gd name="connsiteY5" fmla="*/ 298108 h 298108"/>
                <a:gd name="connsiteX6" fmla="*/ 0 w 1865077"/>
                <a:gd name="connsiteY6" fmla="*/ 298108 h 298108"/>
                <a:gd name="connsiteX7" fmla="*/ 0 w 1865077"/>
                <a:gd name="connsiteY7" fmla="*/ 77246 h 298108"/>
                <a:gd name="connsiteX8" fmla="*/ 77246 w 1865077"/>
                <a:gd name="connsiteY8" fmla="*/ 0 h 298108"/>
                <a:gd name="connsiteX0" fmla="*/ 77246 w 1865077"/>
                <a:gd name="connsiteY0" fmla="*/ 0 h 298108"/>
                <a:gd name="connsiteX1" fmla="*/ 1787831 w 1865077"/>
                <a:gd name="connsiteY1" fmla="*/ 0 h 298108"/>
                <a:gd name="connsiteX2" fmla="*/ 1865077 w 1865077"/>
                <a:gd name="connsiteY2" fmla="*/ 77246 h 298108"/>
                <a:gd name="connsiteX3" fmla="*/ 1865077 w 1865077"/>
                <a:gd name="connsiteY3" fmla="*/ 298108 h 298108"/>
                <a:gd name="connsiteX4" fmla="*/ 0 w 1865077"/>
                <a:gd name="connsiteY4" fmla="*/ 298108 h 298108"/>
                <a:gd name="connsiteX5" fmla="*/ 0 w 1865077"/>
                <a:gd name="connsiteY5" fmla="*/ 298108 h 298108"/>
                <a:gd name="connsiteX6" fmla="*/ 0 w 1865077"/>
                <a:gd name="connsiteY6" fmla="*/ 77246 h 298108"/>
                <a:gd name="connsiteX7" fmla="*/ 77246 w 1865077"/>
                <a:gd name="connsiteY7" fmla="*/ 0 h 298108"/>
                <a:gd name="connsiteX0" fmla="*/ 77246 w 1865077"/>
                <a:gd name="connsiteY0" fmla="*/ 0 h 298108"/>
                <a:gd name="connsiteX1" fmla="*/ 1787831 w 1865077"/>
                <a:gd name="connsiteY1" fmla="*/ 0 h 298108"/>
                <a:gd name="connsiteX2" fmla="*/ 1865077 w 1865077"/>
                <a:gd name="connsiteY2" fmla="*/ 77246 h 298108"/>
                <a:gd name="connsiteX3" fmla="*/ 0 w 1865077"/>
                <a:gd name="connsiteY3" fmla="*/ 298108 h 298108"/>
                <a:gd name="connsiteX4" fmla="*/ 0 w 1865077"/>
                <a:gd name="connsiteY4" fmla="*/ 298108 h 298108"/>
                <a:gd name="connsiteX5" fmla="*/ 0 w 1865077"/>
                <a:gd name="connsiteY5" fmla="*/ 77246 h 298108"/>
                <a:gd name="connsiteX6" fmla="*/ 77246 w 1865077"/>
                <a:gd name="connsiteY6" fmla="*/ 0 h 298108"/>
                <a:gd name="connsiteX0" fmla="*/ 80194 w 1868025"/>
                <a:gd name="connsiteY0" fmla="*/ 34 h 298142"/>
                <a:gd name="connsiteX1" fmla="*/ 1790779 w 1868025"/>
                <a:gd name="connsiteY1" fmla="*/ 34 h 298142"/>
                <a:gd name="connsiteX2" fmla="*/ 1868025 w 1868025"/>
                <a:gd name="connsiteY2" fmla="*/ 77280 h 298142"/>
                <a:gd name="connsiteX3" fmla="*/ 2948 w 1868025"/>
                <a:gd name="connsiteY3" fmla="*/ 298142 h 298142"/>
                <a:gd name="connsiteX4" fmla="*/ 2948 w 1868025"/>
                <a:gd name="connsiteY4" fmla="*/ 298142 h 298142"/>
                <a:gd name="connsiteX5" fmla="*/ 2948 w 1868025"/>
                <a:gd name="connsiteY5" fmla="*/ 77280 h 298142"/>
                <a:gd name="connsiteX6" fmla="*/ 80194 w 1868025"/>
                <a:gd name="connsiteY6" fmla="*/ 34 h 298142"/>
                <a:gd name="connsiteX0" fmla="*/ 77246 w 1865077"/>
                <a:gd name="connsiteY0" fmla="*/ 238 h 298346"/>
                <a:gd name="connsiteX1" fmla="*/ 1787831 w 1865077"/>
                <a:gd name="connsiteY1" fmla="*/ 238 h 298346"/>
                <a:gd name="connsiteX2" fmla="*/ 1865077 w 1865077"/>
                <a:gd name="connsiteY2" fmla="*/ 77484 h 298346"/>
                <a:gd name="connsiteX3" fmla="*/ 0 w 1865077"/>
                <a:gd name="connsiteY3" fmla="*/ 298346 h 298346"/>
                <a:gd name="connsiteX4" fmla="*/ 0 w 1865077"/>
                <a:gd name="connsiteY4" fmla="*/ 298346 h 298346"/>
                <a:gd name="connsiteX5" fmla="*/ 0 w 1865077"/>
                <a:gd name="connsiteY5" fmla="*/ 77484 h 298346"/>
                <a:gd name="connsiteX6" fmla="*/ 77246 w 1865077"/>
                <a:gd name="connsiteY6" fmla="*/ 238 h 298346"/>
                <a:gd name="connsiteX0" fmla="*/ 78371 w 1866202"/>
                <a:gd name="connsiteY0" fmla="*/ 780 h 298888"/>
                <a:gd name="connsiteX1" fmla="*/ 1788956 w 1866202"/>
                <a:gd name="connsiteY1" fmla="*/ 780 h 298888"/>
                <a:gd name="connsiteX2" fmla="*/ 1866202 w 1866202"/>
                <a:gd name="connsiteY2" fmla="*/ 78026 h 298888"/>
                <a:gd name="connsiteX3" fmla="*/ 1125 w 1866202"/>
                <a:gd name="connsiteY3" fmla="*/ 298888 h 298888"/>
                <a:gd name="connsiteX4" fmla="*/ 1125 w 1866202"/>
                <a:gd name="connsiteY4" fmla="*/ 298888 h 298888"/>
                <a:gd name="connsiteX5" fmla="*/ 1125 w 1866202"/>
                <a:gd name="connsiteY5" fmla="*/ 78026 h 298888"/>
                <a:gd name="connsiteX6" fmla="*/ 78371 w 1866202"/>
                <a:gd name="connsiteY6" fmla="*/ 780 h 298888"/>
                <a:gd name="connsiteX0" fmla="*/ 80065 w 1867896"/>
                <a:gd name="connsiteY0" fmla="*/ 141 h 298249"/>
                <a:gd name="connsiteX1" fmla="*/ 1790650 w 1867896"/>
                <a:gd name="connsiteY1" fmla="*/ 141 h 298249"/>
                <a:gd name="connsiteX2" fmla="*/ 1867896 w 1867896"/>
                <a:gd name="connsiteY2" fmla="*/ 77387 h 298249"/>
                <a:gd name="connsiteX3" fmla="*/ 2819 w 1867896"/>
                <a:gd name="connsiteY3" fmla="*/ 298249 h 298249"/>
                <a:gd name="connsiteX4" fmla="*/ 2819 w 1867896"/>
                <a:gd name="connsiteY4" fmla="*/ 298249 h 298249"/>
                <a:gd name="connsiteX5" fmla="*/ 2819 w 1867896"/>
                <a:gd name="connsiteY5" fmla="*/ 77387 h 298249"/>
                <a:gd name="connsiteX6" fmla="*/ 80065 w 1867896"/>
                <a:gd name="connsiteY6" fmla="*/ 141 h 298249"/>
                <a:gd name="connsiteX0" fmla="*/ 80065 w 1828727"/>
                <a:gd name="connsiteY0" fmla="*/ 141 h 298249"/>
                <a:gd name="connsiteX1" fmla="*/ 1790650 w 1828727"/>
                <a:gd name="connsiteY1" fmla="*/ 141 h 298249"/>
                <a:gd name="connsiteX2" fmla="*/ 1828571 w 1828727"/>
                <a:gd name="connsiteY2" fmla="*/ 77387 h 298249"/>
                <a:gd name="connsiteX3" fmla="*/ 2819 w 1828727"/>
                <a:gd name="connsiteY3" fmla="*/ 298249 h 298249"/>
                <a:gd name="connsiteX4" fmla="*/ 2819 w 1828727"/>
                <a:gd name="connsiteY4" fmla="*/ 298249 h 298249"/>
                <a:gd name="connsiteX5" fmla="*/ 2819 w 1828727"/>
                <a:gd name="connsiteY5" fmla="*/ 77387 h 298249"/>
                <a:gd name="connsiteX6" fmla="*/ 80065 w 1828727"/>
                <a:gd name="connsiteY6" fmla="*/ 141 h 298249"/>
                <a:gd name="connsiteX0" fmla="*/ 80065 w 1840370"/>
                <a:gd name="connsiteY0" fmla="*/ 141 h 298249"/>
                <a:gd name="connsiteX1" fmla="*/ 1790650 w 1840370"/>
                <a:gd name="connsiteY1" fmla="*/ 141 h 298249"/>
                <a:gd name="connsiteX2" fmla="*/ 1840370 w 1840370"/>
                <a:gd name="connsiteY2" fmla="*/ 72921 h 298249"/>
                <a:gd name="connsiteX3" fmla="*/ 2819 w 1840370"/>
                <a:gd name="connsiteY3" fmla="*/ 298249 h 298249"/>
                <a:gd name="connsiteX4" fmla="*/ 2819 w 1840370"/>
                <a:gd name="connsiteY4" fmla="*/ 298249 h 298249"/>
                <a:gd name="connsiteX5" fmla="*/ 2819 w 1840370"/>
                <a:gd name="connsiteY5" fmla="*/ 77387 h 298249"/>
                <a:gd name="connsiteX6" fmla="*/ 80065 w 1840370"/>
                <a:gd name="connsiteY6" fmla="*/ 141 h 298249"/>
                <a:gd name="connsiteX0" fmla="*/ 80065 w 1842203"/>
                <a:gd name="connsiteY0" fmla="*/ 141 h 298249"/>
                <a:gd name="connsiteX1" fmla="*/ 1790650 w 1842203"/>
                <a:gd name="connsiteY1" fmla="*/ 141 h 298249"/>
                <a:gd name="connsiteX2" fmla="*/ 1840370 w 1842203"/>
                <a:gd name="connsiteY2" fmla="*/ 72921 h 298249"/>
                <a:gd name="connsiteX3" fmla="*/ 2819 w 1842203"/>
                <a:gd name="connsiteY3" fmla="*/ 298249 h 298249"/>
                <a:gd name="connsiteX4" fmla="*/ 2819 w 1842203"/>
                <a:gd name="connsiteY4" fmla="*/ 298249 h 298249"/>
                <a:gd name="connsiteX5" fmla="*/ 2819 w 1842203"/>
                <a:gd name="connsiteY5" fmla="*/ 77387 h 298249"/>
                <a:gd name="connsiteX6" fmla="*/ 80065 w 1842203"/>
                <a:gd name="connsiteY6" fmla="*/ 141 h 29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203" h="298249">
                  <a:moveTo>
                    <a:pt x="80065" y="141"/>
                  </a:moveTo>
                  <a:lnTo>
                    <a:pt x="1790650" y="141"/>
                  </a:lnTo>
                  <a:cubicBezTo>
                    <a:pt x="1856908" y="141"/>
                    <a:pt x="1840370" y="30259"/>
                    <a:pt x="1840370" y="72921"/>
                  </a:cubicBezTo>
                  <a:lnTo>
                    <a:pt x="2819" y="298249"/>
                  </a:lnTo>
                  <a:lnTo>
                    <a:pt x="2819" y="298249"/>
                  </a:lnTo>
                  <a:lnTo>
                    <a:pt x="2819" y="77387"/>
                  </a:lnTo>
                  <a:cubicBezTo>
                    <a:pt x="-1114" y="7927"/>
                    <a:pt x="-13722" y="-1347"/>
                    <a:pt x="80065" y="141"/>
                  </a:cubicBezTo>
                  <a:close/>
                </a:path>
              </a:pathLst>
            </a:custGeom>
            <a:solidFill>
              <a:schemeClr val="bg1">
                <a:alpha val="19000"/>
              </a:schemeClr>
            </a:solidFill>
            <a:ln>
              <a:noFill/>
            </a:ln>
            <a:effectLst>
              <a:outerShdw blurRad="50800" dist="381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56"/>
            <p:cNvSpPr/>
            <p:nvPr/>
          </p:nvSpPr>
          <p:spPr>
            <a:xfrm>
              <a:off x="11193886" y="5042917"/>
              <a:ext cx="1906434" cy="65199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A5F"/>
                  </a:solidFill>
                  <a:effectLst/>
                  <a:uLnTx/>
                  <a:uFillTx/>
                  <a:latin typeface="Calibri" pitchFamily="34" charset="0"/>
                  <a:ea typeface="ＭＳ Ｐゴシック" pitchFamily="-108" charset="-128"/>
                  <a:cs typeface="Calibri" pitchFamily="34" charset="0"/>
                </a:rPr>
                <a:t>MOBILE COMPUTING: IPAD, IPHONE, BLACKBERRY, ANDROID</a:t>
              </a:r>
            </a:p>
          </p:txBody>
        </p:sp>
        <p:sp>
          <p:nvSpPr>
            <p:cNvPr id="58" name="Rectangle 57"/>
            <p:cNvSpPr/>
            <p:nvPr/>
          </p:nvSpPr>
          <p:spPr>
            <a:xfrm>
              <a:off x="6104822" y="3620998"/>
              <a:ext cx="1445813" cy="4618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A5F"/>
                  </a:solidFill>
                  <a:effectLst/>
                  <a:uLnTx/>
                  <a:uFillTx/>
                  <a:latin typeface="Calibri" pitchFamily="34" charset="0"/>
                  <a:ea typeface="ＭＳ Ｐゴシック" pitchFamily="-108" charset="-128"/>
                  <a:cs typeface="Calibri" pitchFamily="34" charset="0"/>
                </a:rPr>
                <a:t>16 YEARS OF SAAS LEADERSHIP</a:t>
              </a:r>
            </a:p>
          </p:txBody>
        </p:sp>
        <p:grpSp>
          <p:nvGrpSpPr>
            <p:cNvPr id="59" name="Group 58"/>
            <p:cNvGrpSpPr/>
            <p:nvPr/>
          </p:nvGrpSpPr>
          <p:grpSpPr>
            <a:xfrm>
              <a:off x="6704972" y="4344315"/>
              <a:ext cx="2366046" cy="2517595"/>
              <a:chOff x="6204596" y="1272933"/>
              <a:chExt cx="2217134" cy="2221747"/>
            </a:xfrm>
          </p:grpSpPr>
          <p:sp>
            <p:nvSpPr>
              <p:cNvPr id="61" name="Freeform 34"/>
              <p:cNvSpPr>
                <a:spLocks/>
              </p:cNvSpPr>
              <p:nvPr/>
            </p:nvSpPr>
            <p:spPr bwMode="auto">
              <a:xfrm>
                <a:off x="6204596" y="1277547"/>
                <a:ext cx="2217134" cy="2217133"/>
              </a:xfrm>
              <a:custGeom>
                <a:avLst/>
                <a:gdLst>
                  <a:gd name="T0" fmla="*/ 3178 w 5766"/>
                  <a:gd name="T1" fmla="*/ 15 h 5765"/>
                  <a:gd name="T2" fmla="*/ 3603 w 5766"/>
                  <a:gd name="T3" fmla="*/ 91 h 5765"/>
                  <a:gd name="T4" fmla="*/ 4005 w 5766"/>
                  <a:gd name="T5" fmla="*/ 226 h 5765"/>
                  <a:gd name="T6" fmla="*/ 4378 w 5766"/>
                  <a:gd name="T7" fmla="*/ 417 h 5765"/>
                  <a:gd name="T8" fmla="*/ 4717 w 5766"/>
                  <a:gd name="T9" fmla="*/ 658 h 5765"/>
                  <a:gd name="T10" fmla="*/ 5017 w 5766"/>
                  <a:gd name="T11" fmla="*/ 944 h 5765"/>
                  <a:gd name="T12" fmla="*/ 5274 w 5766"/>
                  <a:gd name="T13" fmla="*/ 1271 h 5765"/>
                  <a:gd name="T14" fmla="*/ 5481 w 5766"/>
                  <a:gd name="T15" fmla="*/ 1632 h 5765"/>
                  <a:gd name="T16" fmla="*/ 5636 w 5766"/>
                  <a:gd name="T17" fmla="*/ 2025 h 5765"/>
                  <a:gd name="T18" fmla="*/ 5733 w 5766"/>
                  <a:gd name="T19" fmla="*/ 2443 h 5765"/>
                  <a:gd name="T20" fmla="*/ 5766 w 5766"/>
                  <a:gd name="T21" fmla="*/ 2882 h 5765"/>
                  <a:gd name="T22" fmla="*/ 5733 w 5766"/>
                  <a:gd name="T23" fmla="*/ 3321 h 5765"/>
                  <a:gd name="T24" fmla="*/ 5636 w 5766"/>
                  <a:gd name="T25" fmla="*/ 3739 h 5765"/>
                  <a:gd name="T26" fmla="*/ 5481 w 5766"/>
                  <a:gd name="T27" fmla="*/ 4132 h 5765"/>
                  <a:gd name="T28" fmla="*/ 5274 w 5766"/>
                  <a:gd name="T29" fmla="*/ 4494 h 5765"/>
                  <a:gd name="T30" fmla="*/ 5017 w 5766"/>
                  <a:gd name="T31" fmla="*/ 4821 h 5765"/>
                  <a:gd name="T32" fmla="*/ 4717 w 5766"/>
                  <a:gd name="T33" fmla="*/ 5107 h 5765"/>
                  <a:gd name="T34" fmla="*/ 4378 w 5766"/>
                  <a:gd name="T35" fmla="*/ 5348 h 5765"/>
                  <a:gd name="T36" fmla="*/ 4005 w 5766"/>
                  <a:gd name="T37" fmla="*/ 5538 h 5765"/>
                  <a:gd name="T38" fmla="*/ 3603 w 5766"/>
                  <a:gd name="T39" fmla="*/ 5675 h 5765"/>
                  <a:gd name="T40" fmla="*/ 3178 w 5766"/>
                  <a:gd name="T41" fmla="*/ 5750 h 5765"/>
                  <a:gd name="T42" fmla="*/ 2735 w 5766"/>
                  <a:gd name="T43" fmla="*/ 5762 h 5765"/>
                  <a:gd name="T44" fmla="*/ 2302 w 5766"/>
                  <a:gd name="T45" fmla="*/ 5706 h 5765"/>
                  <a:gd name="T46" fmla="*/ 1892 w 5766"/>
                  <a:gd name="T47" fmla="*/ 5590 h 5765"/>
                  <a:gd name="T48" fmla="*/ 1509 w 5766"/>
                  <a:gd name="T49" fmla="*/ 5417 h 5765"/>
                  <a:gd name="T50" fmla="*/ 1159 w 5766"/>
                  <a:gd name="T51" fmla="*/ 5193 h 5765"/>
                  <a:gd name="T52" fmla="*/ 845 w 5766"/>
                  <a:gd name="T53" fmla="*/ 4920 h 5765"/>
                  <a:gd name="T54" fmla="*/ 573 w 5766"/>
                  <a:gd name="T55" fmla="*/ 4607 h 5765"/>
                  <a:gd name="T56" fmla="*/ 349 w 5766"/>
                  <a:gd name="T57" fmla="*/ 4256 h 5765"/>
                  <a:gd name="T58" fmla="*/ 175 w 5766"/>
                  <a:gd name="T59" fmla="*/ 3874 h 5765"/>
                  <a:gd name="T60" fmla="*/ 59 w 5766"/>
                  <a:gd name="T61" fmla="*/ 3463 h 5765"/>
                  <a:gd name="T62" fmla="*/ 4 w 5766"/>
                  <a:gd name="T63" fmla="*/ 3031 h 5765"/>
                  <a:gd name="T64" fmla="*/ 16 w 5766"/>
                  <a:gd name="T65" fmla="*/ 2588 h 5765"/>
                  <a:gd name="T66" fmla="*/ 91 w 5766"/>
                  <a:gd name="T67" fmla="*/ 2163 h 5765"/>
                  <a:gd name="T68" fmla="*/ 228 w 5766"/>
                  <a:gd name="T69" fmla="*/ 1760 h 5765"/>
                  <a:gd name="T70" fmla="*/ 418 w 5766"/>
                  <a:gd name="T71" fmla="*/ 1388 h 5765"/>
                  <a:gd name="T72" fmla="*/ 659 w 5766"/>
                  <a:gd name="T73" fmla="*/ 1049 h 5765"/>
                  <a:gd name="T74" fmla="*/ 945 w 5766"/>
                  <a:gd name="T75" fmla="*/ 749 h 5765"/>
                  <a:gd name="T76" fmla="*/ 1272 w 5766"/>
                  <a:gd name="T77" fmla="*/ 492 h 5765"/>
                  <a:gd name="T78" fmla="*/ 1634 w 5766"/>
                  <a:gd name="T79" fmla="*/ 284 h 5765"/>
                  <a:gd name="T80" fmla="*/ 2027 w 5766"/>
                  <a:gd name="T81" fmla="*/ 130 h 5765"/>
                  <a:gd name="T82" fmla="*/ 2445 w 5766"/>
                  <a:gd name="T83" fmla="*/ 33 h 5765"/>
                  <a:gd name="T84" fmla="*/ 2884 w 5766"/>
                  <a:gd name="T85" fmla="*/ 0 h 5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66" h="5765">
                    <a:moveTo>
                      <a:pt x="2884" y="0"/>
                    </a:moveTo>
                    <a:lnTo>
                      <a:pt x="3031" y="3"/>
                    </a:lnTo>
                    <a:lnTo>
                      <a:pt x="3178" y="15"/>
                    </a:lnTo>
                    <a:lnTo>
                      <a:pt x="3323" y="33"/>
                    </a:lnTo>
                    <a:lnTo>
                      <a:pt x="3464" y="59"/>
                    </a:lnTo>
                    <a:lnTo>
                      <a:pt x="3603" y="91"/>
                    </a:lnTo>
                    <a:lnTo>
                      <a:pt x="3741" y="130"/>
                    </a:lnTo>
                    <a:lnTo>
                      <a:pt x="3874" y="175"/>
                    </a:lnTo>
                    <a:lnTo>
                      <a:pt x="4005" y="226"/>
                    </a:lnTo>
                    <a:lnTo>
                      <a:pt x="4133" y="284"/>
                    </a:lnTo>
                    <a:lnTo>
                      <a:pt x="4257" y="348"/>
                    </a:lnTo>
                    <a:lnTo>
                      <a:pt x="4378" y="417"/>
                    </a:lnTo>
                    <a:lnTo>
                      <a:pt x="4495" y="492"/>
                    </a:lnTo>
                    <a:lnTo>
                      <a:pt x="4608" y="573"/>
                    </a:lnTo>
                    <a:lnTo>
                      <a:pt x="4717" y="658"/>
                    </a:lnTo>
                    <a:lnTo>
                      <a:pt x="4821" y="749"/>
                    </a:lnTo>
                    <a:lnTo>
                      <a:pt x="4922" y="844"/>
                    </a:lnTo>
                    <a:lnTo>
                      <a:pt x="5017" y="944"/>
                    </a:lnTo>
                    <a:lnTo>
                      <a:pt x="5107" y="1049"/>
                    </a:lnTo>
                    <a:lnTo>
                      <a:pt x="5193" y="1158"/>
                    </a:lnTo>
                    <a:lnTo>
                      <a:pt x="5274" y="1271"/>
                    </a:lnTo>
                    <a:lnTo>
                      <a:pt x="5348" y="1388"/>
                    </a:lnTo>
                    <a:lnTo>
                      <a:pt x="5418" y="1509"/>
                    </a:lnTo>
                    <a:lnTo>
                      <a:pt x="5481" y="1632"/>
                    </a:lnTo>
                    <a:lnTo>
                      <a:pt x="5540" y="1760"/>
                    </a:lnTo>
                    <a:lnTo>
                      <a:pt x="5591" y="1891"/>
                    </a:lnTo>
                    <a:lnTo>
                      <a:pt x="5636" y="2025"/>
                    </a:lnTo>
                    <a:lnTo>
                      <a:pt x="5675" y="2163"/>
                    </a:lnTo>
                    <a:lnTo>
                      <a:pt x="5707" y="2302"/>
                    </a:lnTo>
                    <a:lnTo>
                      <a:pt x="5733" y="2443"/>
                    </a:lnTo>
                    <a:lnTo>
                      <a:pt x="5751" y="2588"/>
                    </a:lnTo>
                    <a:lnTo>
                      <a:pt x="5762" y="2734"/>
                    </a:lnTo>
                    <a:lnTo>
                      <a:pt x="5766" y="2882"/>
                    </a:lnTo>
                    <a:lnTo>
                      <a:pt x="5762" y="3031"/>
                    </a:lnTo>
                    <a:lnTo>
                      <a:pt x="5751" y="3177"/>
                    </a:lnTo>
                    <a:lnTo>
                      <a:pt x="5733" y="3321"/>
                    </a:lnTo>
                    <a:lnTo>
                      <a:pt x="5707" y="3463"/>
                    </a:lnTo>
                    <a:lnTo>
                      <a:pt x="5675" y="3602"/>
                    </a:lnTo>
                    <a:lnTo>
                      <a:pt x="5636" y="3739"/>
                    </a:lnTo>
                    <a:lnTo>
                      <a:pt x="5591" y="3874"/>
                    </a:lnTo>
                    <a:lnTo>
                      <a:pt x="5540" y="4004"/>
                    </a:lnTo>
                    <a:lnTo>
                      <a:pt x="5481" y="4132"/>
                    </a:lnTo>
                    <a:lnTo>
                      <a:pt x="5418" y="4256"/>
                    </a:lnTo>
                    <a:lnTo>
                      <a:pt x="5348" y="4376"/>
                    </a:lnTo>
                    <a:lnTo>
                      <a:pt x="5274" y="4494"/>
                    </a:lnTo>
                    <a:lnTo>
                      <a:pt x="5193" y="4607"/>
                    </a:lnTo>
                    <a:lnTo>
                      <a:pt x="5107" y="4716"/>
                    </a:lnTo>
                    <a:lnTo>
                      <a:pt x="5017" y="4821"/>
                    </a:lnTo>
                    <a:lnTo>
                      <a:pt x="4922" y="4920"/>
                    </a:lnTo>
                    <a:lnTo>
                      <a:pt x="4821" y="5016"/>
                    </a:lnTo>
                    <a:lnTo>
                      <a:pt x="4717" y="5107"/>
                    </a:lnTo>
                    <a:lnTo>
                      <a:pt x="4608" y="5193"/>
                    </a:lnTo>
                    <a:lnTo>
                      <a:pt x="4495" y="5272"/>
                    </a:lnTo>
                    <a:lnTo>
                      <a:pt x="4378" y="5348"/>
                    </a:lnTo>
                    <a:lnTo>
                      <a:pt x="4257" y="5417"/>
                    </a:lnTo>
                    <a:lnTo>
                      <a:pt x="4133" y="5481"/>
                    </a:lnTo>
                    <a:lnTo>
                      <a:pt x="4005" y="5538"/>
                    </a:lnTo>
                    <a:lnTo>
                      <a:pt x="3874" y="5590"/>
                    </a:lnTo>
                    <a:lnTo>
                      <a:pt x="3741" y="5635"/>
                    </a:lnTo>
                    <a:lnTo>
                      <a:pt x="3603" y="5675"/>
                    </a:lnTo>
                    <a:lnTo>
                      <a:pt x="3464" y="5706"/>
                    </a:lnTo>
                    <a:lnTo>
                      <a:pt x="3323" y="5731"/>
                    </a:lnTo>
                    <a:lnTo>
                      <a:pt x="3178" y="5750"/>
                    </a:lnTo>
                    <a:lnTo>
                      <a:pt x="3031" y="5762"/>
                    </a:lnTo>
                    <a:lnTo>
                      <a:pt x="2884" y="5765"/>
                    </a:lnTo>
                    <a:lnTo>
                      <a:pt x="2735" y="5762"/>
                    </a:lnTo>
                    <a:lnTo>
                      <a:pt x="2588" y="5750"/>
                    </a:lnTo>
                    <a:lnTo>
                      <a:pt x="2445" y="5731"/>
                    </a:lnTo>
                    <a:lnTo>
                      <a:pt x="2302" y="5706"/>
                    </a:lnTo>
                    <a:lnTo>
                      <a:pt x="2163" y="5675"/>
                    </a:lnTo>
                    <a:lnTo>
                      <a:pt x="2027" y="5635"/>
                    </a:lnTo>
                    <a:lnTo>
                      <a:pt x="1892" y="5590"/>
                    </a:lnTo>
                    <a:lnTo>
                      <a:pt x="1762" y="5538"/>
                    </a:lnTo>
                    <a:lnTo>
                      <a:pt x="1634" y="5481"/>
                    </a:lnTo>
                    <a:lnTo>
                      <a:pt x="1509" y="5417"/>
                    </a:lnTo>
                    <a:lnTo>
                      <a:pt x="1389" y="5348"/>
                    </a:lnTo>
                    <a:lnTo>
                      <a:pt x="1272" y="5272"/>
                    </a:lnTo>
                    <a:lnTo>
                      <a:pt x="1159" y="5193"/>
                    </a:lnTo>
                    <a:lnTo>
                      <a:pt x="1050" y="5107"/>
                    </a:lnTo>
                    <a:lnTo>
                      <a:pt x="945" y="5016"/>
                    </a:lnTo>
                    <a:lnTo>
                      <a:pt x="845" y="4920"/>
                    </a:lnTo>
                    <a:lnTo>
                      <a:pt x="749" y="4821"/>
                    </a:lnTo>
                    <a:lnTo>
                      <a:pt x="659" y="4716"/>
                    </a:lnTo>
                    <a:lnTo>
                      <a:pt x="573" y="4607"/>
                    </a:lnTo>
                    <a:lnTo>
                      <a:pt x="493" y="4494"/>
                    </a:lnTo>
                    <a:lnTo>
                      <a:pt x="418" y="4376"/>
                    </a:lnTo>
                    <a:lnTo>
                      <a:pt x="349" y="4256"/>
                    </a:lnTo>
                    <a:lnTo>
                      <a:pt x="285" y="4132"/>
                    </a:lnTo>
                    <a:lnTo>
                      <a:pt x="228" y="4004"/>
                    </a:lnTo>
                    <a:lnTo>
                      <a:pt x="175" y="3874"/>
                    </a:lnTo>
                    <a:lnTo>
                      <a:pt x="130" y="3739"/>
                    </a:lnTo>
                    <a:lnTo>
                      <a:pt x="91" y="3602"/>
                    </a:lnTo>
                    <a:lnTo>
                      <a:pt x="59" y="3463"/>
                    </a:lnTo>
                    <a:lnTo>
                      <a:pt x="34" y="3321"/>
                    </a:lnTo>
                    <a:lnTo>
                      <a:pt x="16" y="3177"/>
                    </a:lnTo>
                    <a:lnTo>
                      <a:pt x="4" y="3031"/>
                    </a:lnTo>
                    <a:lnTo>
                      <a:pt x="0" y="2882"/>
                    </a:lnTo>
                    <a:lnTo>
                      <a:pt x="4" y="2734"/>
                    </a:lnTo>
                    <a:lnTo>
                      <a:pt x="16" y="2588"/>
                    </a:lnTo>
                    <a:lnTo>
                      <a:pt x="34" y="2443"/>
                    </a:lnTo>
                    <a:lnTo>
                      <a:pt x="59" y="2302"/>
                    </a:lnTo>
                    <a:lnTo>
                      <a:pt x="91" y="2163"/>
                    </a:lnTo>
                    <a:lnTo>
                      <a:pt x="130" y="2025"/>
                    </a:lnTo>
                    <a:lnTo>
                      <a:pt x="175" y="1891"/>
                    </a:lnTo>
                    <a:lnTo>
                      <a:pt x="228" y="1760"/>
                    </a:lnTo>
                    <a:lnTo>
                      <a:pt x="285" y="1632"/>
                    </a:lnTo>
                    <a:lnTo>
                      <a:pt x="349" y="1509"/>
                    </a:lnTo>
                    <a:lnTo>
                      <a:pt x="418" y="1388"/>
                    </a:lnTo>
                    <a:lnTo>
                      <a:pt x="493" y="1271"/>
                    </a:lnTo>
                    <a:lnTo>
                      <a:pt x="573" y="1158"/>
                    </a:lnTo>
                    <a:lnTo>
                      <a:pt x="659" y="1049"/>
                    </a:lnTo>
                    <a:lnTo>
                      <a:pt x="749" y="944"/>
                    </a:lnTo>
                    <a:lnTo>
                      <a:pt x="845" y="844"/>
                    </a:lnTo>
                    <a:lnTo>
                      <a:pt x="945" y="749"/>
                    </a:lnTo>
                    <a:lnTo>
                      <a:pt x="1050" y="658"/>
                    </a:lnTo>
                    <a:lnTo>
                      <a:pt x="1159" y="573"/>
                    </a:lnTo>
                    <a:lnTo>
                      <a:pt x="1272" y="492"/>
                    </a:lnTo>
                    <a:lnTo>
                      <a:pt x="1389" y="417"/>
                    </a:lnTo>
                    <a:lnTo>
                      <a:pt x="1509" y="348"/>
                    </a:lnTo>
                    <a:lnTo>
                      <a:pt x="1634" y="284"/>
                    </a:lnTo>
                    <a:lnTo>
                      <a:pt x="1762" y="226"/>
                    </a:lnTo>
                    <a:lnTo>
                      <a:pt x="1892" y="175"/>
                    </a:lnTo>
                    <a:lnTo>
                      <a:pt x="2027" y="130"/>
                    </a:lnTo>
                    <a:lnTo>
                      <a:pt x="2163" y="91"/>
                    </a:lnTo>
                    <a:lnTo>
                      <a:pt x="2302" y="59"/>
                    </a:lnTo>
                    <a:lnTo>
                      <a:pt x="2445" y="33"/>
                    </a:lnTo>
                    <a:lnTo>
                      <a:pt x="2588" y="15"/>
                    </a:lnTo>
                    <a:lnTo>
                      <a:pt x="2735" y="3"/>
                    </a:lnTo>
                    <a:lnTo>
                      <a:pt x="2884" y="0"/>
                    </a:lnTo>
                    <a:close/>
                  </a:path>
                </a:pathLst>
              </a:custGeom>
              <a:gradFill flip="none" rotWithShape="1">
                <a:gsLst>
                  <a:gs pos="0">
                    <a:schemeClr val="bg1">
                      <a:lumMod val="95000"/>
                    </a:schemeClr>
                  </a:gs>
                  <a:gs pos="87000">
                    <a:schemeClr val="bg1">
                      <a:lumMod val="65000"/>
                    </a:schemeClr>
                  </a:gs>
                  <a:gs pos="52000">
                    <a:schemeClr val="bg1">
                      <a:lumMod val="75000"/>
                    </a:schemeClr>
                  </a:gs>
                </a:gsLst>
                <a:path path="circle">
                  <a:fillToRect l="50000" t="50000" r="50000" b="50000"/>
                </a:path>
                <a:tileRect/>
              </a:gradFill>
              <a:ln w="9525">
                <a:noFill/>
                <a:round/>
                <a:headEnd/>
                <a:tailEnd/>
              </a:ln>
              <a:effectLst>
                <a:outerShdw blurRad="63500" dist="23000" dir="5400000" rotWithShape="0">
                  <a:srgbClr val="000000">
                    <a:alpha val="34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62" name="Freeform 35"/>
              <p:cNvSpPr>
                <a:spLocks noEditPoints="1"/>
              </p:cNvSpPr>
              <p:nvPr/>
            </p:nvSpPr>
            <p:spPr bwMode="auto">
              <a:xfrm>
                <a:off x="6997035" y="1272933"/>
                <a:ext cx="1165091" cy="2219439"/>
              </a:xfrm>
              <a:custGeom>
                <a:avLst/>
                <a:gdLst>
                  <a:gd name="T0" fmla="*/ 1020 w 3033"/>
                  <a:gd name="T1" fmla="*/ 530 h 5776"/>
                  <a:gd name="T2" fmla="*/ 1237 w 3033"/>
                  <a:gd name="T3" fmla="*/ 579 h 5776"/>
                  <a:gd name="T4" fmla="*/ 1373 w 3033"/>
                  <a:gd name="T5" fmla="*/ 680 h 5776"/>
                  <a:gd name="T6" fmla="*/ 1348 w 3033"/>
                  <a:gd name="T7" fmla="*/ 779 h 5776"/>
                  <a:gd name="T8" fmla="*/ 1471 w 3033"/>
                  <a:gd name="T9" fmla="*/ 830 h 5776"/>
                  <a:gd name="T10" fmla="*/ 1514 w 3033"/>
                  <a:gd name="T11" fmla="*/ 714 h 5776"/>
                  <a:gd name="T12" fmla="*/ 1678 w 3033"/>
                  <a:gd name="T13" fmla="*/ 702 h 5776"/>
                  <a:gd name="T14" fmla="*/ 1751 w 3033"/>
                  <a:gd name="T15" fmla="*/ 789 h 5776"/>
                  <a:gd name="T16" fmla="*/ 1760 w 3033"/>
                  <a:gd name="T17" fmla="*/ 914 h 5776"/>
                  <a:gd name="T18" fmla="*/ 1729 w 3033"/>
                  <a:gd name="T19" fmla="*/ 1056 h 5776"/>
                  <a:gd name="T20" fmla="*/ 1799 w 3033"/>
                  <a:gd name="T21" fmla="*/ 1206 h 5776"/>
                  <a:gd name="T22" fmla="*/ 1957 w 3033"/>
                  <a:gd name="T23" fmla="*/ 1277 h 5776"/>
                  <a:gd name="T24" fmla="*/ 2157 w 3033"/>
                  <a:gd name="T25" fmla="*/ 1410 h 5776"/>
                  <a:gd name="T26" fmla="*/ 2269 w 3033"/>
                  <a:gd name="T27" fmla="*/ 1452 h 5776"/>
                  <a:gd name="T28" fmla="*/ 2433 w 3033"/>
                  <a:gd name="T29" fmla="*/ 1515 h 5776"/>
                  <a:gd name="T30" fmla="*/ 2441 w 3033"/>
                  <a:gd name="T31" fmla="*/ 1658 h 5776"/>
                  <a:gd name="T32" fmla="*/ 2636 w 3033"/>
                  <a:gd name="T33" fmla="*/ 1848 h 5776"/>
                  <a:gd name="T34" fmla="*/ 2775 w 3033"/>
                  <a:gd name="T35" fmla="*/ 1808 h 5776"/>
                  <a:gd name="T36" fmla="*/ 2830 w 3033"/>
                  <a:gd name="T37" fmla="*/ 1761 h 5776"/>
                  <a:gd name="T38" fmla="*/ 2943 w 3033"/>
                  <a:gd name="T39" fmla="*/ 1819 h 5776"/>
                  <a:gd name="T40" fmla="*/ 2913 w 3033"/>
                  <a:gd name="T41" fmla="*/ 1699 h 5776"/>
                  <a:gd name="T42" fmla="*/ 2885 w 3033"/>
                  <a:gd name="T43" fmla="*/ 1621 h 5776"/>
                  <a:gd name="T44" fmla="*/ 2903 w 3033"/>
                  <a:gd name="T45" fmla="*/ 1523 h 5776"/>
                  <a:gd name="T46" fmla="*/ 2778 w 3033"/>
                  <a:gd name="T47" fmla="*/ 1190 h 5776"/>
                  <a:gd name="T48" fmla="*/ 2307 w 3033"/>
                  <a:gd name="T49" fmla="*/ 846 h 5776"/>
                  <a:gd name="T50" fmla="*/ 2062 w 3033"/>
                  <a:gd name="T51" fmla="*/ 460 h 5776"/>
                  <a:gd name="T52" fmla="*/ 1741 w 3033"/>
                  <a:gd name="T53" fmla="*/ 167 h 5776"/>
                  <a:gd name="T54" fmla="*/ 1181 w 3033"/>
                  <a:gd name="T55" fmla="*/ 30 h 5776"/>
                  <a:gd name="T56" fmla="*/ 845 w 3033"/>
                  <a:gd name="T57" fmla="*/ 8 h 5776"/>
                  <a:gd name="T58" fmla="*/ 679 w 3033"/>
                  <a:gd name="T59" fmla="*/ 82 h 5776"/>
                  <a:gd name="T60" fmla="*/ 651 w 3033"/>
                  <a:gd name="T61" fmla="*/ 257 h 5776"/>
                  <a:gd name="T62" fmla="*/ 103 w 3033"/>
                  <a:gd name="T63" fmla="*/ 5627 h 5776"/>
                  <a:gd name="T64" fmla="*/ 388 w 3033"/>
                  <a:gd name="T65" fmla="*/ 5577 h 5776"/>
                  <a:gd name="T66" fmla="*/ 660 w 3033"/>
                  <a:gd name="T67" fmla="*/ 5499 h 5776"/>
                  <a:gd name="T68" fmla="*/ 447 w 3033"/>
                  <a:gd name="T69" fmla="*/ 5372 h 5776"/>
                  <a:gd name="T70" fmla="*/ 664 w 3033"/>
                  <a:gd name="T71" fmla="*/ 5297 h 5776"/>
                  <a:gd name="T72" fmla="*/ 866 w 3033"/>
                  <a:gd name="T73" fmla="*/ 5196 h 5776"/>
                  <a:gd name="T74" fmla="*/ 1080 w 3033"/>
                  <a:gd name="T75" fmla="*/ 5238 h 5776"/>
                  <a:gd name="T76" fmla="*/ 1306 w 3033"/>
                  <a:gd name="T77" fmla="*/ 5200 h 5776"/>
                  <a:gd name="T78" fmla="*/ 1468 w 3033"/>
                  <a:gd name="T79" fmla="*/ 5278 h 5776"/>
                  <a:gd name="T80" fmla="*/ 1674 w 3033"/>
                  <a:gd name="T81" fmla="*/ 5403 h 5776"/>
                  <a:gd name="T82" fmla="*/ 1695 w 3033"/>
                  <a:gd name="T83" fmla="*/ 5458 h 5776"/>
                  <a:gd name="T84" fmla="*/ 1805 w 3033"/>
                  <a:gd name="T85" fmla="*/ 5479 h 5776"/>
                  <a:gd name="T86" fmla="*/ 1715 w 3033"/>
                  <a:gd name="T87" fmla="*/ 5574 h 5776"/>
                  <a:gd name="T88" fmla="*/ 1445 w 3033"/>
                  <a:gd name="T89" fmla="*/ 5696 h 5776"/>
                  <a:gd name="T90" fmla="*/ 1099 w 3033"/>
                  <a:gd name="T91" fmla="*/ 5757 h 5776"/>
                  <a:gd name="T92" fmla="*/ 735 w 3033"/>
                  <a:gd name="T93" fmla="*/ 5776 h 5776"/>
                  <a:gd name="T94" fmla="*/ 405 w 3033"/>
                  <a:gd name="T95" fmla="*/ 5754 h 5776"/>
                  <a:gd name="T96" fmla="*/ 121 w 3033"/>
                  <a:gd name="T97" fmla="*/ 5700 h 5776"/>
                  <a:gd name="T98" fmla="*/ 103 w 3033"/>
                  <a:gd name="T99" fmla="*/ 5627 h 5776"/>
                  <a:gd name="T100" fmla="*/ 946 w 3033"/>
                  <a:gd name="T101" fmla="*/ 3193 h 5776"/>
                  <a:gd name="T102" fmla="*/ 1688 w 3033"/>
                  <a:gd name="T103" fmla="*/ 3151 h 5776"/>
                  <a:gd name="T104" fmla="*/ 1867 w 3033"/>
                  <a:gd name="T105" fmla="*/ 3925 h 5776"/>
                  <a:gd name="T106" fmla="*/ 825 w 3033"/>
                  <a:gd name="T107" fmla="*/ 4138 h 5776"/>
                  <a:gd name="T108" fmla="*/ 780 w 3033"/>
                  <a:gd name="T109" fmla="*/ 2539 h 5776"/>
                  <a:gd name="T110" fmla="*/ 1341 w 3033"/>
                  <a:gd name="T111" fmla="*/ 2429 h 5776"/>
                  <a:gd name="T112" fmla="*/ 1006 w 3033"/>
                  <a:gd name="T113" fmla="*/ 2573 h 5776"/>
                  <a:gd name="T114" fmla="*/ 1015 w 3033"/>
                  <a:gd name="T115" fmla="*/ 2649 h 5776"/>
                  <a:gd name="T116" fmla="*/ 554 w 3033"/>
                  <a:gd name="T117" fmla="*/ 2801 h 5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33" h="5776">
                    <a:moveTo>
                      <a:pt x="827" y="434"/>
                    </a:moveTo>
                    <a:lnTo>
                      <a:pt x="855" y="448"/>
                    </a:lnTo>
                    <a:lnTo>
                      <a:pt x="882" y="461"/>
                    </a:lnTo>
                    <a:lnTo>
                      <a:pt x="910" y="475"/>
                    </a:lnTo>
                    <a:lnTo>
                      <a:pt x="937" y="489"/>
                    </a:lnTo>
                    <a:lnTo>
                      <a:pt x="965" y="502"/>
                    </a:lnTo>
                    <a:lnTo>
                      <a:pt x="992" y="516"/>
                    </a:lnTo>
                    <a:lnTo>
                      <a:pt x="1020" y="530"/>
                    </a:lnTo>
                    <a:lnTo>
                      <a:pt x="1048" y="543"/>
                    </a:lnTo>
                    <a:lnTo>
                      <a:pt x="1067" y="546"/>
                    </a:lnTo>
                    <a:lnTo>
                      <a:pt x="1088" y="551"/>
                    </a:lnTo>
                    <a:lnTo>
                      <a:pt x="1108" y="554"/>
                    </a:lnTo>
                    <a:lnTo>
                      <a:pt x="1128" y="557"/>
                    </a:lnTo>
                    <a:lnTo>
                      <a:pt x="1165" y="564"/>
                    </a:lnTo>
                    <a:lnTo>
                      <a:pt x="1200" y="571"/>
                    </a:lnTo>
                    <a:lnTo>
                      <a:pt x="1237" y="579"/>
                    </a:lnTo>
                    <a:lnTo>
                      <a:pt x="1273" y="586"/>
                    </a:lnTo>
                    <a:lnTo>
                      <a:pt x="1291" y="608"/>
                    </a:lnTo>
                    <a:lnTo>
                      <a:pt x="1309" y="629"/>
                    </a:lnTo>
                    <a:lnTo>
                      <a:pt x="1327" y="651"/>
                    </a:lnTo>
                    <a:lnTo>
                      <a:pt x="1345" y="672"/>
                    </a:lnTo>
                    <a:lnTo>
                      <a:pt x="1355" y="675"/>
                    </a:lnTo>
                    <a:lnTo>
                      <a:pt x="1364" y="677"/>
                    </a:lnTo>
                    <a:lnTo>
                      <a:pt x="1373" y="680"/>
                    </a:lnTo>
                    <a:lnTo>
                      <a:pt x="1383" y="683"/>
                    </a:lnTo>
                    <a:lnTo>
                      <a:pt x="1382" y="701"/>
                    </a:lnTo>
                    <a:lnTo>
                      <a:pt x="1382" y="720"/>
                    </a:lnTo>
                    <a:lnTo>
                      <a:pt x="1381" y="739"/>
                    </a:lnTo>
                    <a:lnTo>
                      <a:pt x="1380" y="759"/>
                    </a:lnTo>
                    <a:lnTo>
                      <a:pt x="1369" y="765"/>
                    </a:lnTo>
                    <a:lnTo>
                      <a:pt x="1359" y="773"/>
                    </a:lnTo>
                    <a:lnTo>
                      <a:pt x="1348" y="779"/>
                    </a:lnTo>
                    <a:lnTo>
                      <a:pt x="1339" y="786"/>
                    </a:lnTo>
                    <a:lnTo>
                      <a:pt x="1365" y="808"/>
                    </a:lnTo>
                    <a:lnTo>
                      <a:pt x="1392" y="831"/>
                    </a:lnTo>
                    <a:lnTo>
                      <a:pt x="1419" y="853"/>
                    </a:lnTo>
                    <a:lnTo>
                      <a:pt x="1447" y="875"/>
                    </a:lnTo>
                    <a:lnTo>
                      <a:pt x="1455" y="861"/>
                    </a:lnTo>
                    <a:lnTo>
                      <a:pt x="1463" y="846"/>
                    </a:lnTo>
                    <a:lnTo>
                      <a:pt x="1471" y="830"/>
                    </a:lnTo>
                    <a:lnTo>
                      <a:pt x="1479" y="816"/>
                    </a:lnTo>
                    <a:lnTo>
                      <a:pt x="1474" y="801"/>
                    </a:lnTo>
                    <a:lnTo>
                      <a:pt x="1469" y="786"/>
                    </a:lnTo>
                    <a:lnTo>
                      <a:pt x="1479" y="772"/>
                    </a:lnTo>
                    <a:lnTo>
                      <a:pt x="1490" y="757"/>
                    </a:lnTo>
                    <a:lnTo>
                      <a:pt x="1500" y="742"/>
                    </a:lnTo>
                    <a:lnTo>
                      <a:pt x="1511" y="728"/>
                    </a:lnTo>
                    <a:lnTo>
                      <a:pt x="1514" y="714"/>
                    </a:lnTo>
                    <a:lnTo>
                      <a:pt x="1517" y="700"/>
                    </a:lnTo>
                    <a:lnTo>
                      <a:pt x="1542" y="691"/>
                    </a:lnTo>
                    <a:lnTo>
                      <a:pt x="1567" y="681"/>
                    </a:lnTo>
                    <a:lnTo>
                      <a:pt x="1592" y="671"/>
                    </a:lnTo>
                    <a:lnTo>
                      <a:pt x="1617" y="662"/>
                    </a:lnTo>
                    <a:lnTo>
                      <a:pt x="1637" y="675"/>
                    </a:lnTo>
                    <a:lnTo>
                      <a:pt x="1658" y="689"/>
                    </a:lnTo>
                    <a:lnTo>
                      <a:pt x="1678" y="702"/>
                    </a:lnTo>
                    <a:lnTo>
                      <a:pt x="1699" y="715"/>
                    </a:lnTo>
                    <a:lnTo>
                      <a:pt x="1719" y="729"/>
                    </a:lnTo>
                    <a:lnTo>
                      <a:pt x="1740" y="742"/>
                    </a:lnTo>
                    <a:lnTo>
                      <a:pt x="1760" y="756"/>
                    </a:lnTo>
                    <a:lnTo>
                      <a:pt x="1781" y="768"/>
                    </a:lnTo>
                    <a:lnTo>
                      <a:pt x="1770" y="776"/>
                    </a:lnTo>
                    <a:lnTo>
                      <a:pt x="1761" y="783"/>
                    </a:lnTo>
                    <a:lnTo>
                      <a:pt x="1751" y="789"/>
                    </a:lnTo>
                    <a:lnTo>
                      <a:pt x="1741" y="797"/>
                    </a:lnTo>
                    <a:lnTo>
                      <a:pt x="1722" y="799"/>
                    </a:lnTo>
                    <a:lnTo>
                      <a:pt x="1704" y="802"/>
                    </a:lnTo>
                    <a:lnTo>
                      <a:pt x="1686" y="804"/>
                    </a:lnTo>
                    <a:lnTo>
                      <a:pt x="1667" y="807"/>
                    </a:lnTo>
                    <a:lnTo>
                      <a:pt x="1698" y="843"/>
                    </a:lnTo>
                    <a:lnTo>
                      <a:pt x="1729" y="878"/>
                    </a:lnTo>
                    <a:lnTo>
                      <a:pt x="1760" y="914"/>
                    </a:lnTo>
                    <a:lnTo>
                      <a:pt x="1791" y="950"/>
                    </a:lnTo>
                    <a:lnTo>
                      <a:pt x="1785" y="963"/>
                    </a:lnTo>
                    <a:lnTo>
                      <a:pt x="1779" y="977"/>
                    </a:lnTo>
                    <a:lnTo>
                      <a:pt x="1773" y="992"/>
                    </a:lnTo>
                    <a:lnTo>
                      <a:pt x="1767" y="1005"/>
                    </a:lnTo>
                    <a:lnTo>
                      <a:pt x="1754" y="1022"/>
                    </a:lnTo>
                    <a:lnTo>
                      <a:pt x="1741" y="1039"/>
                    </a:lnTo>
                    <a:lnTo>
                      <a:pt x="1729" y="1056"/>
                    </a:lnTo>
                    <a:lnTo>
                      <a:pt x="1715" y="1072"/>
                    </a:lnTo>
                    <a:lnTo>
                      <a:pt x="1730" y="1093"/>
                    </a:lnTo>
                    <a:lnTo>
                      <a:pt x="1743" y="1115"/>
                    </a:lnTo>
                    <a:lnTo>
                      <a:pt x="1758" y="1137"/>
                    </a:lnTo>
                    <a:lnTo>
                      <a:pt x="1773" y="1158"/>
                    </a:lnTo>
                    <a:lnTo>
                      <a:pt x="1781" y="1174"/>
                    </a:lnTo>
                    <a:lnTo>
                      <a:pt x="1790" y="1190"/>
                    </a:lnTo>
                    <a:lnTo>
                      <a:pt x="1799" y="1206"/>
                    </a:lnTo>
                    <a:lnTo>
                      <a:pt x="1808" y="1222"/>
                    </a:lnTo>
                    <a:lnTo>
                      <a:pt x="1819" y="1221"/>
                    </a:lnTo>
                    <a:lnTo>
                      <a:pt x="1830" y="1219"/>
                    </a:lnTo>
                    <a:lnTo>
                      <a:pt x="1841" y="1218"/>
                    </a:lnTo>
                    <a:lnTo>
                      <a:pt x="1851" y="1217"/>
                    </a:lnTo>
                    <a:lnTo>
                      <a:pt x="1887" y="1237"/>
                    </a:lnTo>
                    <a:lnTo>
                      <a:pt x="1921" y="1257"/>
                    </a:lnTo>
                    <a:lnTo>
                      <a:pt x="1957" y="1277"/>
                    </a:lnTo>
                    <a:lnTo>
                      <a:pt x="1993" y="1297"/>
                    </a:lnTo>
                    <a:lnTo>
                      <a:pt x="2025" y="1311"/>
                    </a:lnTo>
                    <a:lnTo>
                      <a:pt x="2058" y="1327"/>
                    </a:lnTo>
                    <a:lnTo>
                      <a:pt x="2090" y="1343"/>
                    </a:lnTo>
                    <a:lnTo>
                      <a:pt x="2124" y="1358"/>
                    </a:lnTo>
                    <a:lnTo>
                      <a:pt x="2134" y="1375"/>
                    </a:lnTo>
                    <a:lnTo>
                      <a:pt x="2146" y="1393"/>
                    </a:lnTo>
                    <a:lnTo>
                      <a:pt x="2157" y="1410"/>
                    </a:lnTo>
                    <a:lnTo>
                      <a:pt x="2168" y="1427"/>
                    </a:lnTo>
                    <a:lnTo>
                      <a:pt x="2186" y="1429"/>
                    </a:lnTo>
                    <a:lnTo>
                      <a:pt x="2205" y="1431"/>
                    </a:lnTo>
                    <a:lnTo>
                      <a:pt x="2223" y="1433"/>
                    </a:lnTo>
                    <a:lnTo>
                      <a:pt x="2242" y="1434"/>
                    </a:lnTo>
                    <a:lnTo>
                      <a:pt x="2249" y="1445"/>
                    </a:lnTo>
                    <a:lnTo>
                      <a:pt x="2258" y="1457"/>
                    </a:lnTo>
                    <a:lnTo>
                      <a:pt x="2269" y="1452"/>
                    </a:lnTo>
                    <a:lnTo>
                      <a:pt x="2282" y="1447"/>
                    </a:lnTo>
                    <a:lnTo>
                      <a:pt x="2293" y="1443"/>
                    </a:lnTo>
                    <a:lnTo>
                      <a:pt x="2306" y="1439"/>
                    </a:lnTo>
                    <a:lnTo>
                      <a:pt x="2335" y="1455"/>
                    </a:lnTo>
                    <a:lnTo>
                      <a:pt x="2366" y="1471"/>
                    </a:lnTo>
                    <a:lnTo>
                      <a:pt x="2396" y="1487"/>
                    </a:lnTo>
                    <a:lnTo>
                      <a:pt x="2426" y="1503"/>
                    </a:lnTo>
                    <a:lnTo>
                      <a:pt x="2433" y="1515"/>
                    </a:lnTo>
                    <a:lnTo>
                      <a:pt x="2439" y="1527"/>
                    </a:lnTo>
                    <a:lnTo>
                      <a:pt x="2445" y="1540"/>
                    </a:lnTo>
                    <a:lnTo>
                      <a:pt x="2451" y="1551"/>
                    </a:lnTo>
                    <a:lnTo>
                      <a:pt x="2449" y="1572"/>
                    </a:lnTo>
                    <a:lnTo>
                      <a:pt x="2447" y="1594"/>
                    </a:lnTo>
                    <a:lnTo>
                      <a:pt x="2445" y="1615"/>
                    </a:lnTo>
                    <a:lnTo>
                      <a:pt x="2443" y="1636"/>
                    </a:lnTo>
                    <a:lnTo>
                      <a:pt x="2441" y="1658"/>
                    </a:lnTo>
                    <a:lnTo>
                      <a:pt x="2439" y="1679"/>
                    </a:lnTo>
                    <a:lnTo>
                      <a:pt x="2437" y="1700"/>
                    </a:lnTo>
                    <a:lnTo>
                      <a:pt x="2435" y="1722"/>
                    </a:lnTo>
                    <a:lnTo>
                      <a:pt x="2475" y="1747"/>
                    </a:lnTo>
                    <a:lnTo>
                      <a:pt x="2515" y="1772"/>
                    </a:lnTo>
                    <a:lnTo>
                      <a:pt x="2555" y="1797"/>
                    </a:lnTo>
                    <a:lnTo>
                      <a:pt x="2595" y="1822"/>
                    </a:lnTo>
                    <a:lnTo>
                      <a:pt x="2636" y="1848"/>
                    </a:lnTo>
                    <a:lnTo>
                      <a:pt x="2676" y="1873"/>
                    </a:lnTo>
                    <a:lnTo>
                      <a:pt x="2717" y="1898"/>
                    </a:lnTo>
                    <a:lnTo>
                      <a:pt x="2756" y="1923"/>
                    </a:lnTo>
                    <a:lnTo>
                      <a:pt x="2761" y="1899"/>
                    </a:lnTo>
                    <a:lnTo>
                      <a:pt x="2765" y="1875"/>
                    </a:lnTo>
                    <a:lnTo>
                      <a:pt x="2769" y="1851"/>
                    </a:lnTo>
                    <a:lnTo>
                      <a:pt x="2773" y="1827"/>
                    </a:lnTo>
                    <a:lnTo>
                      <a:pt x="2775" y="1808"/>
                    </a:lnTo>
                    <a:lnTo>
                      <a:pt x="2778" y="1789"/>
                    </a:lnTo>
                    <a:lnTo>
                      <a:pt x="2780" y="1770"/>
                    </a:lnTo>
                    <a:lnTo>
                      <a:pt x="2783" y="1751"/>
                    </a:lnTo>
                    <a:lnTo>
                      <a:pt x="2793" y="1750"/>
                    </a:lnTo>
                    <a:lnTo>
                      <a:pt x="2805" y="1748"/>
                    </a:lnTo>
                    <a:lnTo>
                      <a:pt x="2816" y="1747"/>
                    </a:lnTo>
                    <a:lnTo>
                      <a:pt x="2827" y="1746"/>
                    </a:lnTo>
                    <a:lnTo>
                      <a:pt x="2830" y="1761"/>
                    </a:lnTo>
                    <a:lnTo>
                      <a:pt x="2832" y="1776"/>
                    </a:lnTo>
                    <a:lnTo>
                      <a:pt x="2835" y="1791"/>
                    </a:lnTo>
                    <a:lnTo>
                      <a:pt x="2837" y="1806"/>
                    </a:lnTo>
                    <a:lnTo>
                      <a:pt x="2856" y="1813"/>
                    </a:lnTo>
                    <a:lnTo>
                      <a:pt x="2875" y="1819"/>
                    </a:lnTo>
                    <a:lnTo>
                      <a:pt x="2894" y="1826"/>
                    </a:lnTo>
                    <a:lnTo>
                      <a:pt x="2913" y="1832"/>
                    </a:lnTo>
                    <a:lnTo>
                      <a:pt x="2943" y="1819"/>
                    </a:lnTo>
                    <a:lnTo>
                      <a:pt x="2973" y="1806"/>
                    </a:lnTo>
                    <a:lnTo>
                      <a:pt x="3004" y="1793"/>
                    </a:lnTo>
                    <a:lnTo>
                      <a:pt x="3033" y="1781"/>
                    </a:lnTo>
                    <a:lnTo>
                      <a:pt x="3007" y="1762"/>
                    </a:lnTo>
                    <a:lnTo>
                      <a:pt x="2981" y="1744"/>
                    </a:lnTo>
                    <a:lnTo>
                      <a:pt x="2953" y="1726"/>
                    </a:lnTo>
                    <a:lnTo>
                      <a:pt x="2927" y="1708"/>
                    </a:lnTo>
                    <a:lnTo>
                      <a:pt x="2913" y="1699"/>
                    </a:lnTo>
                    <a:lnTo>
                      <a:pt x="2899" y="1689"/>
                    </a:lnTo>
                    <a:lnTo>
                      <a:pt x="2885" y="1681"/>
                    </a:lnTo>
                    <a:lnTo>
                      <a:pt x="2872" y="1672"/>
                    </a:lnTo>
                    <a:lnTo>
                      <a:pt x="2872" y="1660"/>
                    </a:lnTo>
                    <a:lnTo>
                      <a:pt x="2873" y="1650"/>
                    </a:lnTo>
                    <a:lnTo>
                      <a:pt x="2873" y="1638"/>
                    </a:lnTo>
                    <a:lnTo>
                      <a:pt x="2874" y="1627"/>
                    </a:lnTo>
                    <a:lnTo>
                      <a:pt x="2885" y="1621"/>
                    </a:lnTo>
                    <a:lnTo>
                      <a:pt x="2897" y="1615"/>
                    </a:lnTo>
                    <a:lnTo>
                      <a:pt x="2908" y="1609"/>
                    </a:lnTo>
                    <a:lnTo>
                      <a:pt x="2920" y="1602"/>
                    </a:lnTo>
                    <a:lnTo>
                      <a:pt x="2916" y="1586"/>
                    </a:lnTo>
                    <a:lnTo>
                      <a:pt x="2910" y="1569"/>
                    </a:lnTo>
                    <a:lnTo>
                      <a:pt x="2905" y="1552"/>
                    </a:lnTo>
                    <a:lnTo>
                      <a:pt x="2901" y="1535"/>
                    </a:lnTo>
                    <a:lnTo>
                      <a:pt x="2903" y="1523"/>
                    </a:lnTo>
                    <a:lnTo>
                      <a:pt x="2904" y="1510"/>
                    </a:lnTo>
                    <a:lnTo>
                      <a:pt x="2906" y="1498"/>
                    </a:lnTo>
                    <a:lnTo>
                      <a:pt x="2908" y="1486"/>
                    </a:lnTo>
                    <a:lnTo>
                      <a:pt x="2882" y="1426"/>
                    </a:lnTo>
                    <a:lnTo>
                      <a:pt x="2856" y="1367"/>
                    </a:lnTo>
                    <a:lnTo>
                      <a:pt x="2831" y="1308"/>
                    </a:lnTo>
                    <a:lnTo>
                      <a:pt x="2805" y="1248"/>
                    </a:lnTo>
                    <a:lnTo>
                      <a:pt x="2778" y="1190"/>
                    </a:lnTo>
                    <a:lnTo>
                      <a:pt x="2753" y="1130"/>
                    </a:lnTo>
                    <a:lnTo>
                      <a:pt x="2727" y="1071"/>
                    </a:lnTo>
                    <a:lnTo>
                      <a:pt x="2701" y="1012"/>
                    </a:lnTo>
                    <a:lnTo>
                      <a:pt x="2622" y="979"/>
                    </a:lnTo>
                    <a:lnTo>
                      <a:pt x="2544" y="946"/>
                    </a:lnTo>
                    <a:lnTo>
                      <a:pt x="2464" y="912"/>
                    </a:lnTo>
                    <a:lnTo>
                      <a:pt x="2385" y="880"/>
                    </a:lnTo>
                    <a:lnTo>
                      <a:pt x="2307" y="846"/>
                    </a:lnTo>
                    <a:lnTo>
                      <a:pt x="2227" y="812"/>
                    </a:lnTo>
                    <a:lnTo>
                      <a:pt x="2149" y="780"/>
                    </a:lnTo>
                    <a:lnTo>
                      <a:pt x="2070" y="746"/>
                    </a:lnTo>
                    <a:lnTo>
                      <a:pt x="2068" y="689"/>
                    </a:lnTo>
                    <a:lnTo>
                      <a:pt x="2067" y="632"/>
                    </a:lnTo>
                    <a:lnTo>
                      <a:pt x="2065" y="575"/>
                    </a:lnTo>
                    <a:lnTo>
                      <a:pt x="2064" y="517"/>
                    </a:lnTo>
                    <a:lnTo>
                      <a:pt x="2062" y="460"/>
                    </a:lnTo>
                    <a:lnTo>
                      <a:pt x="2061" y="403"/>
                    </a:lnTo>
                    <a:lnTo>
                      <a:pt x="2060" y="345"/>
                    </a:lnTo>
                    <a:lnTo>
                      <a:pt x="2058" y="289"/>
                    </a:lnTo>
                    <a:lnTo>
                      <a:pt x="1998" y="262"/>
                    </a:lnTo>
                    <a:lnTo>
                      <a:pt x="1936" y="237"/>
                    </a:lnTo>
                    <a:lnTo>
                      <a:pt x="1872" y="213"/>
                    </a:lnTo>
                    <a:lnTo>
                      <a:pt x="1807" y="189"/>
                    </a:lnTo>
                    <a:lnTo>
                      <a:pt x="1741" y="167"/>
                    </a:lnTo>
                    <a:lnTo>
                      <a:pt x="1673" y="145"/>
                    </a:lnTo>
                    <a:lnTo>
                      <a:pt x="1605" y="124"/>
                    </a:lnTo>
                    <a:lnTo>
                      <a:pt x="1535" y="105"/>
                    </a:lnTo>
                    <a:lnTo>
                      <a:pt x="1465" y="86"/>
                    </a:lnTo>
                    <a:lnTo>
                      <a:pt x="1394" y="71"/>
                    </a:lnTo>
                    <a:lnTo>
                      <a:pt x="1323" y="55"/>
                    </a:lnTo>
                    <a:lnTo>
                      <a:pt x="1252" y="41"/>
                    </a:lnTo>
                    <a:lnTo>
                      <a:pt x="1181" y="30"/>
                    </a:lnTo>
                    <a:lnTo>
                      <a:pt x="1110" y="20"/>
                    </a:lnTo>
                    <a:lnTo>
                      <a:pt x="1040" y="13"/>
                    </a:lnTo>
                    <a:lnTo>
                      <a:pt x="970" y="7"/>
                    </a:lnTo>
                    <a:lnTo>
                      <a:pt x="945" y="6"/>
                    </a:lnTo>
                    <a:lnTo>
                      <a:pt x="920" y="4"/>
                    </a:lnTo>
                    <a:lnTo>
                      <a:pt x="893" y="3"/>
                    </a:lnTo>
                    <a:lnTo>
                      <a:pt x="868" y="0"/>
                    </a:lnTo>
                    <a:lnTo>
                      <a:pt x="845" y="8"/>
                    </a:lnTo>
                    <a:lnTo>
                      <a:pt x="823" y="15"/>
                    </a:lnTo>
                    <a:lnTo>
                      <a:pt x="800" y="22"/>
                    </a:lnTo>
                    <a:lnTo>
                      <a:pt x="777" y="31"/>
                    </a:lnTo>
                    <a:lnTo>
                      <a:pt x="754" y="38"/>
                    </a:lnTo>
                    <a:lnTo>
                      <a:pt x="732" y="45"/>
                    </a:lnTo>
                    <a:lnTo>
                      <a:pt x="709" y="53"/>
                    </a:lnTo>
                    <a:lnTo>
                      <a:pt x="686" y="60"/>
                    </a:lnTo>
                    <a:lnTo>
                      <a:pt x="679" y="82"/>
                    </a:lnTo>
                    <a:lnTo>
                      <a:pt x="671" y="103"/>
                    </a:lnTo>
                    <a:lnTo>
                      <a:pt x="664" y="124"/>
                    </a:lnTo>
                    <a:lnTo>
                      <a:pt x="656" y="146"/>
                    </a:lnTo>
                    <a:lnTo>
                      <a:pt x="648" y="167"/>
                    </a:lnTo>
                    <a:lnTo>
                      <a:pt x="641" y="189"/>
                    </a:lnTo>
                    <a:lnTo>
                      <a:pt x="634" y="210"/>
                    </a:lnTo>
                    <a:lnTo>
                      <a:pt x="626" y="231"/>
                    </a:lnTo>
                    <a:lnTo>
                      <a:pt x="651" y="257"/>
                    </a:lnTo>
                    <a:lnTo>
                      <a:pt x="677" y="282"/>
                    </a:lnTo>
                    <a:lnTo>
                      <a:pt x="702" y="307"/>
                    </a:lnTo>
                    <a:lnTo>
                      <a:pt x="727" y="333"/>
                    </a:lnTo>
                    <a:lnTo>
                      <a:pt x="752" y="359"/>
                    </a:lnTo>
                    <a:lnTo>
                      <a:pt x="777" y="384"/>
                    </a:lnTo>
                    <a:lnTo>
                      <a:pt x="802" y="409"/>
                    </a:lnTo>
                    <a:lnTo>
                      <a:pt x="827" y="434"/>
                    </a:lnTo>
                    <a:close/>
                    <a:moveTo>
                      <a:pt x="103" y="5627"/>
                    </a:moveTo>
                    <a:lnTo>
                      <a:pt x="105" y="5612"/>
                    </a:lnTo>
                    <a:lnTo>
                      <a:pt x="107" y="5598"/>
                    </a:lnTo>
                    <a:lnTo>
                      <a:pt x="109" y="5583"/>
                    </a:lnTo>
                    <a:lnTo>
                      <a:pt x="110" y="5568"/>
                    </a:lnTo>
                    <a:lnTo>
                      <a:pt x="180" y="5570"/>
                    </a:lnTo>
                    <a:lnTo>
                      <a:pt x="249" y="5572"/>
                    </a:lnTo>
                    <a:lnTo>
                      <a:pt x="319" y="5574"/>
                    </a:lnTo>
                    <a:lnTo>
                      <a:pt x="388" y="5577"/>
                    </a:lnTo>
                    <a:lnTo>
                      <a:pt x="458" y="5579"/>
                    </a:lnTo>
                    <a:lnTo>
                      <a:pt x="528" y="5581"/>
                    </a:lnTo>
                    <a:lnTo>
                      <a:pt x="597" y="5583"/>
                    </a:lnTo>
                    <a:lnTo>
                      <a:pt x="667" y="5585"/>
                    </a:lnTo>
                    <a:lnTo>
                      <a:pt x="665" y="5564"/>
                    </a:lnTo>
                    <a:lnTo>
                      <a:pt x="664" y="5542"/>
                    </a:lnTo>
                    <a:lnTo>
                      <a:pt x="662" y="5521"/>
                    </a:lnTo>
                    <a:lnTo>
                      <a:pt x="660" y="5499"/>
                    </a:lnTo>
                    <a:lnTo>
                      <a:pt x="634" y="5483"/>
                    </a:lnTo>
                    <a:lnTo>
                      <a:pt x="606" y="5468"/>
                    </a:lnTo>
                    <a:lnTo>
                      <a:pt x="580" y="5452"/>
                    </a:lnTo>
                    <a:lnTo>
                      <a:pt x="554" y="5436"/>
                    </a:lnTo>
                    <a:lnTo>
                      <a:pt x="527" y="5419"/>
                    </a:lnTo>
                    <a:lnTo>
                      <a:pt x="501" y="5404"/>
                    </a:lnTo>
                    <a:lnTo>
                      <a:pt x="473" y="5388"/>
                    </a:lnTo>
                    <a:lnTo>
                      <a:pt x="447" y="5372"/>
                    </a:lnTo>
                    <a:lnTo>
                      <a:pt x="473" y="5357"/>
                    </a:lnTo>
                    <a:lnTo>
                      <a:pt x="501" y="5341"/>
                    </a:lnTo>
                    <a:lnTo>
                      <a:pt x="527" y="5326"/>
                    </a:lnTo>
                    <a:lnTo>
                      <a:pt x="554" y="5310"/>
                    </a:lnTo>
                    <a:lnTo>
                      <a:pt x="581" y="5306"/>
                    </a:lnTo>
                    <a:lnTo>
                      <a:pt x="609" y="5303"/>
                    </a:lnTo>
                    <a:lnTo>
                      <a:pt x="636" y="5300"/>
                    </a:lnTo>
                    <a:lnTo>
                      <a:pt x="664" y="5297"/>
                    </a:lnTo>
                    <a:lnTo>
                      <a:pt x="689" y="5284"/>
                    </a:lnTo>
                    <a:lnTo>
                      <a:pt x="714" y="5272"/>
                    </a:lnTo>
                    <a:lnTo>
                      <a:pt x="739" y="5259"/>
                    </a:lnTo>
                    <a:lnTo>
                      <a:pt x="765" y="5247"/>
                    </a:lnTo>
                    <a:lnTo>
                      <a:pt x="790" y="5234"/>
                    </a:lnTo>
                    <a:lnTo>
                      <a:pt x="816" y="5221"/>
                    </a:lnTo>
                    <a:lnTo>
                      <a:pt x="841" y="5209"/>
                    </a:lnTo>
                    <a:lnTo>
                      <a:pt x="866" y="5196"/>
                    </a:lnTo>
                    <a:lnTo>
                      <a:pt x="893" y="5201"/>
                    </a:lnTo>
                    <a:lnTo>
                      <a:pt x="920" y="5207"/>
                    </a:lnTo>
                    <a:lnTo>
                      <a:pt x="946" y="5212"/>
                    </a:lnTo>
                    <a:lnTo>
                      <a:pt x="973" y="5217"/>
                    </a:lnTo>
                    <a:lnTo>
                      <a:pt x="999" y="5222"/>
                    </a:lnTo>
                    <a:lnTo>
                      <a:pt x="1027" y="5228"/>
                    </a:lnTo>
                    <a:lnTo>
                      <a:pt x="1053" y="5233"/>
                    </a:lnTo>
                    <a:lnTo>
                      <a:pt x="1080" y="5238"/>
                    </a:lnTo>
                    <a:lnTo>
                      <a:pt x="1108" y="5233"/>
                    </a:lnTo>
                    <a:lnTo>
                      <a:pt x="1137" y="5229"/>
                    </a:lnTo>
                    <a:lnTo>
                      <a:pt x="1165" y="5223"/>
                    </a:lnTo>
                    <a:lnTo>
                      <a:pt x="1193" y="5219"/>
                    </a:lnTo>
                    <a:lnTo>
                      <a:pt x="1221" y="5214"/>
                    </a:lnTo>
                    <a:lnTo>
                      <a:pt x="1250" y="5210"/>
                    </a:lnTo>
                    <a:lnTo>
                      <a:pt x="1278" y="5205"/>
                    </a:lnTo>
                    <a:lnTo>
                      <a:pt x="1306" y="5200"/>
                    </a:lnTo>
                    <a:lnTo>
                      <a:pt x="1325" y="5216"/>
                    </a:lnTo>
                    <a:lnTo>
                      <a:pt x="1344" y="5233"/>
                    </a:lnTo>
                    <a:lnTo>
                      <a:pt x="1363" y="5250"/>
                    </a:lnTo>
                    <a:lnTo>
                      <a:pt x="1382" y="5265"/>
                    </a:lnTo>
                    <a:lnTo>
                      <a:pt x="1404" y="5269"/>
                    </a:lnTo>
                    <a:lnTo>
                      <a:pt x="1425" y="5272"/>
                    </a:lnTo>
                    <a:lnTo>
                      <a:pt x="1447" y="5275"/>
                    </a:lnTo>
                    <a:lnTo>
                      <a:pt x="1468" y="5278"/>
                    </a:lnTo>
                    <a:lnTo>
                      <a:pt x="1490" y="5280"/>
                    </a:lnTo>
                    <a:lnTo>
                      <a:pt x="1511" y="5283"/>
                    </a:lnTo>
                    <a:lnTo>
                      <a:pt x="1533" y="5286"/>
                    </a:lnTo>
                    <a:lnTo>
                      <a:pt x="1554" y="5289"/>
                    </a:lnTo>
                    <a:lnTo>
                      <a:pt x="1584" y="5318"/>
                    </a:lnTo>
                    <a:lnTo>
                      <a:pt x="1614" y="5346"/>
                    </a:lnTo>
                    <a:lnTo>
                      <a:pt x="1644" y="5374"/>
                    </a:lnTo>
                    <a:lnTo>
                      <a:pt x="1674" y="5403"/>
                    </a:lnTo>
                    <a:lnTo>
                      <a:pt x="1642" y="5420"/>
                    </a:lnTo>
                    <a:lnTo>
                      <a:pt x="1609" y="5437"/>
                    </a:lnTo>
                    <a:lnTo>
                      <a:pt x="1577" y="5455"/>
                    </a:lnTo>
                    <a:lnTo>
                      <a:pt x="1543" y="5472"/>
                    </a:lnTo>
                    <a:lnTo>
                      <a:pt x="1582" y="5469"/>
                    </a:lnTo>
                    <a:lnTo>
                      <a:pt x="1620" y="5464"/>
                    </a:lnTo>
                    <a:lnTo>
                      <a:pt x="1657" y="5461"/>
                    </a:lnTo>
                    <a:lnTo>
                      <a:pt x="1695" y="5458"/>
                    </a:lnTo>
                    <a:lnTo>
                      <a:pt x="1708" y="5464"/>
                    </a:lnTo>
                    <a:lnTo>
                      <a:pt x="1720" y="5470"/>
                    </a:lnTo>
                    <a:lnTo>
                      <a:pt x="1734" y="5476"/>
                    </a:lnTo>
                    <a:lnTo>
                      <a:pt x="1746" y="5482"/>
                    </a:lnTo>
                    <a:lnTo>
                      <a:pt x="1761" y="5481"/>
                    </a:lnTo>
                    <a:lnTo>
                      <a:pt x="1776" y="5480"/>
                    </a:lnTo>
                    <a:lnTo>
                      <a:pt x="1790" y="5479"/>
                    </a:lnTo>
                    <a:lnTo>
                      <a:pt x="1805" y="5479"/>
                    </a:lnTo>
                    <a:lnTo>
                      <a:pt x="1801" y="5492"/>
                    </a:lnTo>
                    <a:lnTo>
                      <a:pt x="1798" y="5504"/>
                    </a:lnTo>
                    <a:lnTo>
                      <a:pt x="1795" y="5517"/>
                    </a:lnTo>
                    <a:lnTo>
                      <a:pt x="1791" y="5530"/>
                    </a:lnTo>
                    <a:lnTo>
                      <a:pt x="1773" y="5541"/>
                    </a:lnTo>
                    <a:lnTo>
                      <a:pt x="1754" y="5552"/>
                    </a:lnTo>
                    <a:lnTo>
                      <a:pt x="1735" y="5564"/>
                    </a:lnTo>
                    <a:lnTo>
                      <a:pt x="1715" y="5574"/>
                    </a:lnTo>
                    <a:lnTo>
                      <a:pt x="1687" y="5595"/>
                    </a:lnTo>
                    <a:lnTo>
                      <a:pt x="1657" y="5614"/>
                    </a:lnTo>
                    <a:lnTo>
                      <a:pt x="1629" y="5633"/>
                    </a:lnTo>
                    <a:lnTo>
                      <a:pt x="1600" y="5654"/>
                    </a:lnTo>
                    <a:lnTo>
                      <a:pt x="1562" y="5666"/>
                    </a:lnTo>
                    <a:lnTo>
                      <a:pt x="1522" y="5676"/>
                    </a:lnTo>
                    <a:lnTo>
                      <a:pt x="1483" y="5687"/>
                    </a:lnTo>
                    <a:lnTo>
                      <a:pt x="1445" y="5696"/>
                    </a:lnTo>
                    <a:lnTo>
                      <a:pt x="1405" y="5705"/>
                    </a:lnTo>
                    <a:lnTo>
                      <a:pt x="1366" y="5714"/>
                    </a:lnTo>
                    <a:lnTo>
                      <a:pt x="1328" y="5721"/>
                    </a:lnTo>
                    <a:lnTo>
                      <a:pt x="1290" y="5728"/>
                    </a:lnTo>
                    <a:lnTo>
                      <a:pt x="1241" y="5737"/>
                    </a:lnTo>
                    <a:lnTo>
                      <a:pt x="1194" y="5744"/>
                    </a:lnTo>
                    <a:lnTo>
                      <a:pt x="1146" y="5750"/>
                    </a:lnTo>
                    <a:lnTo>
                      <a:pt x="1099" y="5757"/>
                    </a:lnTo>
                    <a:lnTo>
                      <a:pt x="1053" y="5761"/>
                    </a:lnTo>
                    <a:lnTo>
                      <a:pt x="1006" y="5765"/>
                    </a:lnTo>
                    <a:lnTo>
                      <a:pt x="960" y="5769"/>
                    </a:lnTo>
                    <a:lnTo>
                      <a:pt x="913" y="5771"/>
                    </a:lnTo>
                    <a:lnTo>
                      <a:pt x="868" y="5774"/>
                    </a:lnTo>
                    <a:lnTo>
                      <a:pt x="823" y="5775"/>
                    </a:lnTo>
                    <a:lnTo>
                      <a:pt x="779" y="5776"/>
                    </a:lnTo>
                    <a:lnTo>
                      <a:pt x="735" y="5776"/>
                    </a:lnTo>
                    <a:lnTo>
                      <a:pt x="692" y="5775"/>
                    </a:lnTo>
                    <a:lnTo>
                      <a:pt x="649" y="5774"/>
                    </a:lnTo>
                    <a:lnTo>
                      <a:pt x="607" y="5771"/>
                    </a:lnTo>
                    <a:lnTo>
                      <a:pt x="566" y="5769"/>
                    </a:lnTo>
                    <a:lnTo>
                      <a:pt x="525" y="5766"/>
                    </a:lnTo>
                    <a:lnTo>
                      <a:pt x="484" y="5763"/>
                    </a:lnTo>
                    <a:lnTo>
                      <a:pt x="444" y="5759"/>
                    </a:lnTo>
                    <a:lnTo>
                      <a:pt x="405" y="5754"/>
                    </a:lnTo>
                    <a:lnTo>
                      <a:pt x="368" y="5749"/>
                    </a:lnTo>
                    <a:lnTo>
                      <a:pt x="330" y="5743"/>
                    </a:lnTo>
                    <a:lnTo>
                      <a:pt x="293" y="5737"/>
                    </a:lnTo>
                    <a:lnTo>
                      <a:pt x="256" y="5731"/>
                    </a:lnTo>
                    <a:lnTo>
                      <a:pt x="222" y="5724"/>
                    </a:lnTo>
                    <a:lnTo>
                      <a:pt x="187" y="5716"/>
                    </a:lnTo>
                    <a:lnTo>
                      <a:pt x="154" y="5709"/>
                    </a:lnTo>
                    <a:lnTo>
                      <a:pt x="121" y="5700"/>
                    </a:lnTo>
                    <a:lnTo>
                      <a:pt x="90" y="5692"/>
                    </a:lnTo>
                    <a:lnTo>
                      <a:pt x="58" y="5683"/>
                    </a:lnTo>
                    <a:lnTo>
                      <a:pt x="29" y="5674"/>
                    </a:lnTo>
                    <a:lnTo>
                      <a:pt x="0" y="5665"/>
                    </a:lnTo>
                    <a:lnTo>
                      <a:pt x="26" y="5655"/>
                    </a:lnTo>
                    <a:lnTo>
                      <a:pt x="51" y="5646"/>
                    </a:lnTo>
                    <a:lnTo>
                      <a:pt x="77" y="5636"/>
                    </a:lnTo>
                    <a:lnTo>
                      <a:pt x="103" y="5627"/>
                    </a:lnTo>
                    <a:close/>
                    <a:moveTo>
                      <a:pt x="429" y="3911"/>
                    </a:moveTo>
                    <a:lnTo>
                      <a:pt x="372" y="3595"/>
                    </a:lnTo>
                    <a:lnTo>
                      <a:pt x="705" y="3182"/>
                    </a:lnTo>
                    <a:lnTo>
                      <a:pt x="705" y="3059"/>
                    </a:lnTo>
                    <a:lnTo>
                      <a:pt x="818" y="2973"/>
                    </a:lnTo>
                    <a:lnTo>
                      <a:pt x="842" y="2873"/>
                    </a:lnTo>
                    <a:lnTo>
                      <a:pt x="901" y="3121"/>
                    </a:lnTo>
                    <a:lnTo>
                      <a:pt x="946" y="3193"/>
                    </a:lnTo>
                    <a:lnTo>
                      <a:pt x="1162" y="3059"/>
                    </a:lnTo>
                    <a:lnTo>
                      <a:pt x="1145" y="2917"/>
                    </a:lnTo>
                    <a:lnTo>
                      <a:pt x="1389" y="2928"/>
                    </a:lnTo>
                    <a:lnTo>
                      <a:pt x="1419" y="3065"/>
                    </a:lnTo>
                    <a:lnTo>
                      <a:pt x="1505" y="3069"/>
                    </a:lnTo>
                    <a:lnTo>
                      <a:pt x="1558" y="3032"/>
                    </a:lnTo>
                    <a:lnTo>
                      <a:pt x="1650" y="3083"/>
                    </a:lnTo>
                    <a:lnTo>
                      <a:pt x="1688" y="3151"/>
                    </a:lnTo>
                    <a:lnTo>
                      <a:pt x="1739" y="3186"/>
                    </a:lnTo>
                    <a:lnTo>
                      <a:pt x="1730" y="3282"/>
                    </a:lnTo>
                    <a:lnTo>
                      <a:pt x="1959" y="3423"/>
                    </a:lnTo>
                    <a:lnTo>
                      <a:pt x="2011" y="3413"/>
                    </a:lnTo>
                    <a:lnTo>
                      <a:pt x="2011" y="3454"/>
                    </a:lnTo>
                    <a:lnTo>
                      <a:pt x="2039" y="3478"/>
                    </a:lnTo>
                    <a:lnTo>
                      <a:pt x="2007" y="3743"/>
                    </a:lnTo>
                    <a:lnTo>
                      <a:pt x="1867" y="3925"/>
                    </a:lnTo>
                    <a:lnTo>
                      <a:pt x="1860" y="4055"/>
                    </a:lnTo>
                    <a:lnTo>
                      <a:pt x="1575" y="3966"/>
                    </a:lnTo>
                    <a:lnTo>
                      <a:pt x="1379" y="3853"/>
                    </a:lnTo>
                    <a:lnTo>
                      <a:pt x="1210" y="3853"/>
                    </a:lnTo>
                    <a:lnTo>
                      <a:pt x="1097" y="3990"/>
                    </a:lnTo>
                    <a:lnTo>
                      <a:pt x="1021" y="3949"/>
                    </a:lnTo>
                    <a:lnTo>
                      <a:pt x="1004" y="4042"/>
                    </a:lnTo>
                    <a:lnTo>
                      <a:pt x="825" y="4138"/>
                    </a:lnTo>
                    <a:lnTo>
                      <a:pt x="629" y="4100"/>
                    </a:lnTo>
                    <a:lnTo>
                      <a:pt x="429" y="3911"/>
                    </a:lnTo>
                    <a:close/>
                    <a:moveTo>
                      <a:pt x="478" y="2801"/>
                    </a:moveTo>
                    <a:lnTo>
                      <a:pt x="625" y="2667"/>
                    </a:lnTo>
                    <a:lnTo>
                      <a:pt x="595" y="2619"/>
                    </a:lnTo>
                    <a:lnTo>
                      <a:pt x="694" y="2601"/>
                    </a:lnTo>
                    <a:lnTo>
                      <a:pt x="722" y="2543"/>
                    </a:lnTo>
                    <a:lnTo>
                      <a:pt x="780" y="2539"/>
                    </a:lnTo>
                    <a:lnTo>
                      <a:pt x="794" y="2495"/>
                    </a:lnTo>
                    <a:lnTo>
                      <a:pt x="1086" y="2416"/>
                    </a:lnTo>
                    <a:lnTo>
                      <a:pt x="1114" y="2453"/>
                    </a:lnTo>
                    <a:lnTo>
                      <a:pt x="1231" y="2461"/>
                    </a:lnTo>
                    <a:lnTo>
                      <a:pt x="1258" y="2364"/>
                    </a:lnTo>
                    <a:lnTo>
                      <a:pt x="1386" y="2372"/>
                    </a:lnTo>
                    <a:lnTo>
                      <a:pt x="1395" y="2423"/>
                    </a:lnTo>
                    <a:lnTo>
                      <a:pt x="1341" y="2429"/>
                    </a:lnTo>
                    <a:lnTo>
                      <a:pt x="1290" y="2519"/>
                    </a:lnTo>
                    <a:lnTo>
                      <a:pt x="1151" y="2522"/>
                    </a:lnTo>
                    <a:lnTo>
                      <a:pt x="1128" y="2529"/>
                    </a:lnTo>
                    <a:lnTo>
                      <a:pt x="1077" y="2543"/>
                    </a:lnTo>
                    <a:lnTo>
                      <a:pt x="1049" y="2553"/>
                    </a:lnTo>
                    <a:lnTo>
                      <a:pt x="1024" y="2563"/>
                    </a:lnTo>
                    <a:lnTo>
                      <a:pt x="1014" y="2567"/>
                    </a:lnTo>
                    <a:lnTo>
                      <a:pt x="1006" y="2573"/>
                    </a:lnTo>
                    <a:lnTo>
                      <a:pt x="999" y="2577"/>
                    </a:lnTo>
                    <a:lnTo>
                      <a:pt x="997" y="2581"/>
                    </a:lnTo>
                    <a:lnTo>
                      <a:pt x="996" y="2585"/>
                    </a:lnTo>
                    <a:lnTo>
                      <a:pt x="997" y="2592"/>
                    </a:lnTo>
                    <a:lnTo>
                      <a:pt x="998" y="2600"/>
                    </a:lnTo>
                    <a:lnTo>
                      <a:pt x="1000" y="2608"/>
                    </a:lnTo>
                    <a:lnTo>
                      <a:pt x="1007" y="2628"/>
                    </a:lnTo>
                    <a:lnTo>
                      <a:pt x="1015" y="2649"/>
                    </a:lnTo>
                    <a:lnTo>
                      <a:pt x="1031" y="2685"/>
                    </a:lnTo>
                    <a:lnTo>
                      <a:pt x="1038" y="2702"/>
                    </a:lnTo>
                    <a:lnTo>
                      <a:pt x="922" y="2711"/>
                    </a:lnTo>
                    <a:lnTo>
                      <a:pt x="901" y="2756"/>
                    </a:lnTo>
                    <a:lnTo>
                      <a:pt x="797" y="2750"/>
                    </a:lnTo>
                    <a:lnTo>
                      <a:pt x="791" y="2677"/>
                    </a:lnTo>
                    <a:lnTo>
                      <a:pt x="705" y="2667"/>
                    </a:lnTo>
                    <a:lnTo>
                      <a:pt x="554" y="2801"/>
                    </a:lnTo>
                    <a:lnTo>
                      <a:pt x="478" y="2801"/>
                    </a:lnTo>
                    <a:close/>
                    <a:moveTo>
                      <a:pt x="1389" y="2506"/>
                    </a:moveTo>
                    <a:lnTo>
                      <a:pt x="1454" y="2533"/>
                    </a:lnTo>
                    <a:lnTo>
                      <a:pt x="1523" y="2515"/>
                    </a:lnTo>
                    <a:lnTo>
                      <a:pt x="1510" y="2477"/>
                    </a:lnTo>
                    <a:lnTo>
                      <a:pt x="1451" y="2467"/>
                    </a:lnTo>
                    <a:lnTo>
                      <a:pt x="1389" y="2506"/>
                    </a:lnTo>
                    <a:close/>
                  </a:path>
                </a:pathLst>
              </a:custGeom>
              <a:gradFill flip="none" rotWithShape="1">
                <a:gsLst>
                  <a:gs pos="99000">
                    <a:srgbClr val="00589A">
                      <a:alpha val="50000"/>
                    </a:srgbClr>
                  </a:gs>
                  <a:gs pos="38000">
                    <a:srgbClr val="00B0F0">
                      <a:alpha val="50000"/>
                    </a:srgbClr>
                  </a:gs>
                </a:gsLst>
                <a:path path="circle">
                  <a:fillToRect l="50000" t="50000" r="50000" b="50000"/>
                </a:path>
                <a:tileRect/>
              </a:gradFill>
              <a:ln w="9525">
                <a:noFill/>
                <a:miter lim="800000"/>
                <a:headEnd/>
                <a:tailEn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FFFF"/>
                  </a:solidFill>
                  <a:effectLst/>
                  <a:uLnTx/>
                  <a:uFillTx/>
                  <a:latin typeface="Calibri" charset="0"/>
                  <a:ea typeface="ＭＳ Ｐゴシック" charset="-128"/>
                  <a:cs typeface="+mn-cs"/>
                </a:endParaRPr>
              </a:p>
            </p:txBody>
          </p:sp>
          <p:sp>
            <p:nvSpPr>
              <p:cNvPr id="63" name="Freeform 36"/>
              <p:cNvSpPr>
                <a:spLocks noEditPoints="1"/>
              </p:cNvSpPr>
              <p:nvPr/>
            </p:nvSpPr>
            <p:spPr bwMode="auto">
              <a:xfrm>
                <a:off x="6294572" y="1272933"/>
                <a:ext cx="1151249" cy="2166376"/>
              </a:xfrm>
              <a:custGeom>
                <a:avLst/>
                <a:gdLst>
                  <a:gd name="T0" fmla="*/ 1574 w 2994"/>
                  <a:gd name="T1" fmla="*/ 5347 h 5636"/>
                  <a:gd name="T2" fmla="*/ 1722 w 2994"/>
                  <a:gd name="T3" fmla="*/ 5166 h 5636"/>
                  <a:gd name="T4" fmla="*/ 2004 w 2994"/>
                  <a:gd name="T5" fmla="*/ 4809 h 5636"/>
                  <a:gd name="T6" fmla="*/ 2316 w 2994"/>
                  <a:gd name="T7" fmla="*/ 4595 h 5636"/>
                  <a:gd name="T8" fmla="*/ 2549 w 2994"/>
                  <a:gd name="T9" fmla="*/ 4144 h 5636"/>
                  <a:gd name="T10" fmla="*/ 2313 w 2994"/>
                  <a:gd name="T11" fmla="*/ 3856 h 5636"/>
                  <a:gd name="T12" fmla="*/ 2001 w 2994"/>
                  <a:gd name="T13" fmla="*/ 3777 h 5636"/>
                  <a:gd name="T14" fmla="*/ 1719 w 2994"/>
                  <a:gd name="T15" fmla="*/ 3734 h 5636"/>
                  <a:gd name="T16" fmla="*/ 1610 w 2994"/>
                  <a:gd name="T17" fmla="*/ 3385 h 5636"/>
                  <a:gd name="T18" fmla="*/ 1238 w 2994"/>
                  <a:gd name="T19" fmla="*/ 3158 h 5636"/>
                  <a:gd name="T20" fmla="*/ 890 w 2994"/>
                  <a:gd name="T21" fmla="*/ 2997 h 5636"/>
                  <a:gd name="T22" fmla="*/ 589 w 2994"/>
                  <a:gd name="T23" fmla="*/ 3031 h 5636"/>
                  <a:gd name="T24" fmla="*/ 396 w 2994"/>
                  <a:gd name="T25" fmla="*/ 2877 h 5636"/>
                  <a:gd name="T26" fmla="*/ 247 w 2994"/>
                  <a:gd name="T27" fmla="*/ 2520 h 5636"/>
                  <a:gd name="T28" fmla="*/ 249 w 2994"/>
                  <a:gd name="T29" fmla="*/ 2338 h 5636"/>
                  <a:gd name="T30" fmla="*/ 186 w 2994"/>
                  <a:gd name="T31" fmla="*/ 2095 h 5636"/>
                  <a:gd name="T32" fmla="*/ 480 w 2994"/>
                  <a:gd name="T33" fmla="*/ 1812 h 5636"/>
                  <a:gd name="T34" fmla="*/ 597 w 2994"/>
                  <a:gd name="T35" fmla="*/ 2051 h 5636"/>
                  <a:gd name="T36" fmla="*/ 698 w 2994"/>
                  <a:gd name="T37" fmla="*/ 1828 h 5636"/>
                  <a:gd name="T38" fmla="*/ 965 w 2994"/>
                  <a:gd name="T39" fmla="*/ 1599 h 5636"/>
                  <a:gd name="T40" fmla="*/ 1457 w 2994"/>
                  <a:gd name="T41" fmla="*/ 1306 h 5636"/>
                  <a:gd name="T42" fmla="*/ 1577 w 2994"/>
                  <a:gd name="T43" fmla="*/ 1134 h 5636"/>
                  <a:gd name="T44" fmla="*/ 1736 w 2994"/>
                  <a:gd name="T45" fmla="*/ 1060 h 5636"/>
                  <a:gd name="T46" fmla="*/ 1846 w 2994"/>
                  <a:gd name="T47" fmla="*/ 1224 h 5636"/>
                  <a:gd name="T48" fmla="*/ 1907 w 2994"/>
                  <a:gd name="T49" fmla="*/ 1038 h 5636"/>
                  <a:gd name="T50" fmla="*/ 1811 w 2994"/>
                  <a:gd name="T51" fmla="*/ 741 h 5636"/>
                  <a:gd name="T52" fmla="*/ 1640 w 2994"/>
                  <a:gd name="T53" fmla="*/ 598 h 5636"/>
                  <a:gd name="T54" fmla="*/ 1382 w 2994"/>
                  <a:gd name="T55" fmla="*/ 855 h 5636"/>
                  <a:gd name="T56" fmla="*/ 1253 w 2994"/>
                  <a:gd name="T57" fmla="*/ 924 h 5636"/>
                  <a:gd name="T58" fmla="*/ 1269 w 2994"/>
                  <a:gd name="T59" fmla="*/ 643 h 5636"/>
                  <a:gd name="T60" fmla="*/ 1692 w 2994"/>
                  <a:gd name="T61" fmla="*/ 373 h 5636"/>
                  <a:gd name="T62" fmla="*/ 1627 w 2994"/>
                  <a:gd name="T63" fmla="*/ 324 h 5636"/>
                  <a:gd name="T64" fmla="*/ 1569 w 2994"/>
                  <a:gd name="T65" fmla="*/ 290 h 5636"/>
                  <a:gd name="T66" fmla="*/ 1589 w 2994"/>
                  <a:gd name="T67" fmla="*/ 253 h 5636"/>
                  <a:gd name="T68" fmla="*/ 1814 w 2994"/>
                  <a:gd name="T69" fmla="*/ 154 h 5636"/>
                  <a:gd name="T70" fmla="*/ 2029 w 2994"/>
                  <a:gd name="T71" fmla="*/ 188 h 5636"/>
                  <a:gd name="T72" fmla="*/ 2290 w 2994"/>
                  <a:gd name="T73" fmla="*/ 202 h 5636"/>
                  <a:gd name="T74" fmla="*/ 2334 w 2994"/>
                  <a:gd name="T75" fmla="*/ 302 h 5636"/>
                  <a:gd name="T76" fmla="*/ 2304 w 2994"/>
                  <a:gd name="T77" fmla="*/ 611 h 5636"/>
                  <a:gd name="T78" fmla="*/ 2382 w 2994"/>
                  <a:gd name="T79" fmla="*/ 731 h 5636"/>
                  <a:gd name="T80" fmla="*/ 2532 w 2994"/>
                  <a:gd name="T81" fmla="*/ 585 h 5636"/>
                  <a:gd name="T82" fmla="*/ 2707 w 2994"/>
                  <a:gd name="T83" fmla="*/ 499 h 5636"/>
                  <a:gd name="T84" fmla="*/ 2857 w 2994"/>
                  <a:gd name="T85" fmla="*/ 253 h 5636"/>
                  <a:gd name="T86" fmla="*/ 2648 w 2994"/>
                  <a:gd name="T87" fmla="*/ 139 h 5636"/>
                  <a:gd name="T88" fmla="*/ 2994 w 2994"/>
                  <a:gd name="T89" fmla="*/ 96 h 5636"/>
                  <a:gd name="T90" fmla="*/ 2821 w 2994"/>
                  <a:gd name="T91" fmla="*/ 10 h 5636"/>
                  <a:gd name="T92" fmla="*/ 2076 w 2994"/>
                  <a:gd name="T93" fmla="*/ 61 h 5636"/>
                  <a:gd name="T94" fmla="*/ 1092 w 2994"/>
                  <a:gd name="T95" fmla="*/ 463 h 5636"/>
                  <a:gd name="T96" fmla="*/ 200 w 2994"/>
                  <a:gd name="T97" fmla="*/ 1385 h 5636"/>
                  <a:gd name="T98" fmla="*/ 14 w 2994"/>
                  <a:gd name="T99" fmla="*/ 2118 h 5636"/>
                  <a:gd name="T100" fmla="*/ 98 w 2994"/>
                  <a:gd name="T101" fmla="*/ 2429 h 5636"/>
                  <a:gd name="T102" fmla="*/ 238 w 2994"/>
                  <a:gd name="T103" fmla="*/ 2704 h 5636"/>
                  <a:gd name="T104" fmla="*/ 383 w 2994"/>
                  <a:gd name="T105" fmla="*/ 2995 h 5636"/>
                  <a:gd name="T106" fmla="*/ 524 w 2994"/>
                  <a:gd name="T107" fmla="*/ 3129 h 5636"/>
                  <a:gd name="T108" fmla="*/ 440 w 2994"/>
                  <a:gd name="T109" fmla="*/ 3619 h 5636"/>
                  <a:gd name="T110" fmla="*/ 707 w 2994"/>
                  <a:gd name="T111" fmla="*/ 4243 h 5636"/>
                  <a:gd name="T112" fmla="*/ 1027 w 2994"/>
                  <a:gd name="T113" fmla="*/ 4662 h 5636"/>
                  <a:gd name="T114" fmla="*/ 1274 w 2994"/>
                  <a:gd name="T115" fmla="*/ 5265 h 5636"/>
                  <a:gd name="T116" fmla="*/ 1705 w 2994"/>
                  <a:gd name="T117" fmla="*/ 5618 h 5636"/>
                  <a:gd name="T118" fmla="*/ 642 w 2994"/>
                  <a:gd name="T119" fmla="*/ 2356 h 5636"/>
                  <a:gd name="T120" fmla="*/ 1769 w 2994"/>
                  <a:gd name="T121" fmla="*/ 387 h 5636"/>
                  <a:gd name="T122" fmla="*/ 1901 w 2994"/>
                  <a:gd name="T123" fmla="*/ 584 h 5636"/>
                  <a:gd name="T124" fmla="*/ 1745 w 2994"/>
                  <a:gd name="T125" fmla="*/ 413 h 5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4" h="5636">
                    <a:moveTo>
                      <a:pt x="1760" y="5636"/>
                    </a:moveTo>
                    <a:lnTo>
                      <a:pt x="1730" y="5606"/>
                    </a:lnTo>
                    <a:lnTo>
                      <a:pt x="1700" y="5573"/>
                    </a:lnTo>
                    <a:lnTo>
                      <a:pt x="1671" y="5541"/>
                    </a:lnTo>
                    <a:lnTo>
                      <a:pt x="1642" y="5507"/>
                    </a:lnTo>
                    <a:lnTo>
                      <a:pt x="1612" y="5475"/>
                    </a:lnTo>
                    <a:lnTo>
                      <a:pt x="1583" y="5441"/>
                    </a:lnTo>
                    <a:lnTo>
                      <a:pt x="1554" y="5410"/>
                    </a:lnTo>
                    <a:lnTo>
                      <a:pt x="1523" y="5379"/>
                    </a:lnTo>
                    <a:lnTo>
                      <a:pt x="1548" y="5363"/>
                    </a:lnTo>
                    <a:lnTo>
                      <a:pt x="1574" y="5347"/>
                    </a:lnTo>
                    <a:lnTo>
                      <a:pt x="1599" y="5331"/>
                    </a:lnTo>
                    <a:lnTo>
                      <a:pt x="1625" y="5316"/>
                    </a:lnTo>
                    <a:lnTo>
                      <a:pt x="1650" y="5300"/>
                    </a:lnTo>
                    <a:lnTo>
                      <a:pt x="1675" y="5283"/>
                    </a:lnTo>
                    <a:lnTo>
                      <a:pt x="1700" y="5267"/>
                    </a:lnTo>
                    <a:lnTo>
                      <a:pt x="1726" y="5252"/>
                    </a:lnTo>
                    <a:lnTo>
                      <a:pt x="1718" y="5230"/>
                    </a:lnTo>
                    <a:lnTo>
                      <a:pt x="1711" y="5209"/>
                    </a:lnTo>
                    <a:lnTo>
                      <a:pt x="1703" y="5187"/>
                    </a:lnTo>
                    <a:lnTo>
                      <a:pt x="1695" y="5166"/>
                    </a:lnTo>
                    <a:lnTo>
                      <a:pt x="1722" y="5166"/>
                    </a:lnTo>
                    <a:lnTo>
                      <a:pt x="1750" y="5166"/>
                    </a:lnTo>
                    <a:lnTo>
                      <a:pt x="1778" y="5166"/>
                    </a:lnTo>
                    <a:lnTo>
                      <a:pt x="1805" y="5166"/>
                    </a:lnTo>
                    <a:lnTo>
                      <a:pt x="1830" y="5121"/>
                    </a:lnTo>
                    <a:lnTo>
                      <a:pt x="1854" y="5077"/>
                    </a:lnTo>
                    <a:lnTo>
                      <a:pt x="1880" y="5032"/>
                    </a:lnTo>
                    <a:lnTo>
                      <a:pt x="1905" y="4987"/>
                    </a:lnTo>
                    <a:lnTo>
                      <a:pt x="1930" y="4943"/>
                    </a:lnTo>
                    <a:lnTo>
                      <a:pt x="1955" y="4898"/>
                    </a:lnTo>
                    <a:lnTo>
                      <a:pt x="1979" y="4853"/>
                    </a:lnTo>
                    <a:lnTo>
                      <a:pt x="2004" y="4809"/>
                    </a:lnTo>
                    <a:lnTo>
                      <a:pt x="2039" y="4801"/>
                    </a:lnTo>
                    <a:lnTo>
                      <a:pt x="2073" y="4794"/>
                    </a:lnTo>
                    <a:lnTo>
                      <a:pt x="2108" y="4787"/>
                    </a:lnTo>
                    <a:lnTo>
                      <a:pt x="2142" y="4779"/>
                    </a:lnTo>
                    <a:lnTo>
                      <a:pt x="2176" y="4772"/>
                    </a:lnTo>
                    <a:lnTo>
                      <a:pt x="2211" y="4765"/>
                    </a:lnTo>
                    <a:lnTo>
                      <a:pt x="2245" y="4757"/>
                    </a:lnTo>
                    <a:lnTo>
                      <a:pt x="2280" y="4750"/>
                    </a:lnTo>
                    <a:lnTo>
                      <a:pt x="2291" y="4699"/>
                    </a:lnTo>
                    <a:lnTo>
                      <a:pt x="2304" y="4647"/>
                    </a:lnTo>
                    <a:lnTo>
                      <a:pt x="2316" y="4595"/>
                    </a:lnTo>
                    <a:lnTo>
                      <a:pt x="2329" y="4543"/>
                    </a:lnTo>
                    <a:lnTo>
                      <a:pt x="2342" y="4492"/>
                    </a:lnTo>
                    <a:lnTo>
                      <a:pt x="2354" y="4441"/>
                    </a:lnTo>
                    <a:lnTo>
                      <a:pt x="2367" y="4388"/>
                    </a:lnTo>
                    <a:lnTo>
                      <a:pt x="2379" y="4337"/>
                    </a:lnTo>
                    <a:lnTo>
                      <a:pt x="2408" y="4306"/>
                    </a:lnTo>
                    <a:lnTo>
                      <a:pt x="2436" y="4273"/>
                    </a:lnTo>
                    <a:lnTo>
                      <a:pt x="2464" y="4241"/>
                    </a:lnTo>
                    <a:lnTo>
                      <a:pt x="2493" y="4208"/>
                    </a:lnTo>
                    <a:lnTo>
                      <a:pt x="2521" y="4176"/>
                    </a:lnTo>
                    <a:lnTo>
                      <a:pt x="2549" y="4144"/>
                    </a:lnTo>
                    <a:lnTo>
                      <a:pt x="2577" y="4112"/>
                    </a:lnTo>
                    <a:lnTo>
                      <a:pt x="2606" y="4079"/>
                    </a:lnTo>
                    <a:lnTo>
                      <a:pt x="2572" y="4052"/>
                    </a:lnTo>
                    <a:lnTo>
                      <a:pt x="2539" y="4024"/>
                    </a:lnTo>
                    <a:lnTo>
                      <a:pt x="2505" y="3996"/>
                    </a:lnTo>
                    <a:lnTo>
                      <a:pt x="2472" y="3968"/>
                    </a:lnTo>
                    <a:lnTo>
                      <a:pt x="2438" y="3940"/>
                    </a:lnTo>
                    <a:lnTo>
                      <a:pt x="2404" y="3912"/>
                    </a:lnTo>
                    <a:lnTo>
                      <a:pt x="2371" y="3884"/>
                    </a:lnTo>
                    <a:lnTo>
                      <a:pt x="2337" y="3856"/>
                    </a:lnTo>
                    <a:lnTo>
                      <a:pt x="2313" y="3856"/>
                    </a:lnTo>
                    <a:lnTo>
                      <a:pt x="2288" y="3857"/>
                    </a:lnTo>
                    <a:lnTo>
                      <a:pt x="2263" y="3857"/>
                    </a:lnTo>
                    <a:lnTo>
                      <a:pt x="2238" y="3858"/>
                    </a:lnTo>
                    <a:lnTo>
                      <a:pt x="2213" y="3858"/>
                    </a:lnTo>
                    <a:lnTo>
                      <a:pt x="2189" y="3858"/>
                    </a:lnTo>
                    <a:lnTo>
                      <a:pt x="2164" y="3859"/>
                    </a:lnTo>
                    <a:lnTo>
                      <a:pt x="2138" y="3859"/>
                    </a:lnTo>
                    <a:lnTo>
                      <a:pt x="2104" y="3839"/>
                    </a:lnTo>
                    <a:lnTo>
                      <a:pt x="2069" y="3818"/>
                    </a:lnTo>
                    <a:lnTo>
                      <a:pt x="2036" y="3797"/>
                    </a:lnTo>
                    <a:lnTo>
                      <a:pt x="2001" y="3777"/>
                    </a:lnTo>
                    <a:lnTo>
                      <a:pt x="1967" y="3757"/>
                    </a:lnTo>
                    <a:lnTo>
                      <a:pt x="1932" y="3736"/>
                    </a:lnTo>
                    <a:lnTo>
                      <a:pt x="1897" y="3715"/>
                    </a:lnTo>
                    <a:lnTo>
                      <a:pt x="1864" y="3695"/>
                    </a:lnTo>
                    <a:lnTo>
                      <a:pt x="1843" y="3700"/>
                    </a:lnTo>
                    <a:lnTo>
                      <a:pt x="1822" y="3705"/>
                    </a:lnTo>
                    <a:lnTo>
                      <a:pt x="1802" y="3712"/>
                    </a:lnTo>
                    <a:lnTo>
                      <a:pt x="1781" y="3717"/>
                    </a:lnTo>
                    <a:lnTo>
                      <a:pt x="1760" y="3722"/>
                    </a:lnTo>
                    <a:lnTo>
                      <a:pt x="1739" y="3728"/>
                    </a:lnTo>
                    <a:lnTo>
                      <a:pt x="1719" y="3734"/>
                    </a:lnTo>
                    <a:lnTo>
                      <a:pt x="1698" y="3739"/>
                    </a:lnTo>
                    <a:lnTo>
                      <a:pt x="1696" y="3697"/>
                    </a:lnTo>
                    <a:lnTo>
                      <a:pt x="1693" y="3655"/>
                    </a:lnTo>
                    <a:lnTo>
                      <a:pt x="1691" y="3613"/>
                    </a:lnTo>
                    <a:lnTo>
                      <a:pt x="1688" y="3571"/>
                    </a:lnTo>
                    <a:lnTo>
                      <a:pt x="1686" y="3528"/>
                    </a:lnTo>
                    <a:lnTo>
                      <a:pt x="1683" y="3486"/>
                    </a:lnTo>
                    <a:lnTo>
                      <a:pt x="1680" y="3444"/>
                    </a:lnTo>
                    <a:lnTo>
                      <a:pt x="1677" y="3402"/>
                    </a:lnTo>
                    <a:lnTo>
                      <a:pt x="1644" y="3393"/>
                    </a:lnTo>
                    <a:lnTo>
                      <a:pt x="1610" y="3385"/>
                    </a:lnTo>
                    <a:lnTo>
                      <a:pt x="1576" y="3375"/>
                    </a:lnTo>
                    <a:lnTo>
                      <a:pt x="1542" y="3366"/>
                    </a:lnTo>
                    <a:lnTo>
                      <a:pt x="1508" y="3357"/>
                    </a:lnTo>
                    <a:lnTo>
                      <a:pt x="1474" y="3348"/>
                    </a:lnTo>
                    <a:lnTo>
                      <a:pt x="1441" y="3340"/>
                    </a:lnTo>
                    <a:lnTo>
                      <a:pt x="1406" y="3330"/>
                    </a:lnTo>
                    <a:lnTo>
                      <a:pt x="1372" y="3296"/>
                    </a:lnTo>
                    <a:lnTo>
                      <a:pt x="1339" y="3261"/>
                    </a:lnTo>
                    <a:lnTo>
                      <a:pt x="1305" y="3228"/>
                    </a:lnTo>
                    <a:lnTo>
                      <a:pt x="1272" y="3193"/>
                    </a:lnTo>
                    <a:lnTo>
                      <a:pt x="1238" y="3158"/>
                    </a:lnTo>
                    <a:lnTo>
                      <a:pt x="1205" y="3124"/>
                    </a:lnTo>
                    <a:lnTo>
                      <a:pt x="1171" y="3089"/>
                    </a:lnTo>
                    <a:lnTo>
                      <a:pt x="1138" y="3055"/>
                    </a:lnTo>
                    <a:lnTo>
                      <a:pt x="1114" y="3057"/>
                    </a:lnTo>
                    <a:lnTo>
                      <a:pt x="1090" y="3059"/>
                    </a:lnTo>
                    <a:lnTo>
                      <a:pt x="1065" y="3060"/>
                    </a:lnTo>
                    <a:lnTo>
                      <a:pt x="1041" y="3062"/>
                    </a:lnTo>
                    <a:lnTo>
                      <a:pt x="1004" y="3045"/>
                    </a:lnTo>
                    <a:lnTo>
                      <a:pt x="966" y="3029"/>
                    </a:lnTo>
                    <a:lnTo>
                      <a:pt x="928" y="3013"/>
                    </a:lnTo>
                    <a:lnTo>
                      <a:pt x="890" y="2997"/>
                    </a:lnTo>
                    <a:lnTo>
                      <a:pt x="853" y="2980"/>
                    </a:lnTo>
                    <a:lnTo>
                      <a:pt x="815" y="2965"/>
                    </a:lnTo>
                    <a:lnTo>
                      <a:pt x="777" y="2948"/>
                    </a:lnTo>
                    <a:lnTo>
                      <a:pt x="740" y="2931"/>
                    </a:lnTo>
                    <a:lnTo>
                      <a:pt x="718" y="2946"/>
                    </a:lnTo>
                    <a:lnTo>
                      <a:pt x="697" y="2959"/>
                    </a:lnTo>
                    <a:lnTo>
                      <a:pt x="675" y="2974"/>
                    </a:lnTo>
                    <a:lnTo>
                      <a:pt x="654" y="2989"/>
                    </a:lnTo>
                    <a:lnTo>
                      <a:pt x="632" y="3002"/>
                    </a:lnTo>
                    <a:lnTo>
                      <a:pt x="611" y="3017"/>
                    </a:lnTo>
                    <a:lnTo>
                      <a:pt x="589" y="3031"/>
                    </a:lnTo>
                    <a:lnTo>
                      <a:pt x="568" y="3045"/>
                    </a:lnTo>
                    <a:lnTo>
                      <a:pt x="547" y="3034"/>
                    </a:lnTo>
                    <a:lnTo>
                      <a:pt x="525" y="3022"/>
                    </a:lnTo>
                    <a:lnTo>
                      <a:pt x="504" y="3010"/>
                    </a:lnTo>
                    <a:lnTo>
                      <a:pt x="483" y="2998"/>
                    </a:lnTo>
                    <a:lnTo>
                      <a:pt x="462" y="2987"/>
                    </a:lnTo>
                    <a:lnTo>
                      <a:pt x="441" y="2975"/>
                    </a:lnTo>
                    <a:lnTo>
                      <a:pt x="420" y="2963"/>
                    </a:lnTo>
                    <a:lnTo>
                      <a:pt x="399" y="2952"/>
                    </a:lnTo>
                    <a:lnTo>
                      <a:pt x="398" y="2914"/>
                    </a:lnTo>
                    <a:lnTo>
                      <a:pt x="396" y="2877"/>
                    </a:lnTo>
                    <a:lnTo>
                      <a:pt x="395" y="2839"/>
                    </a:lnTo>
                    <a:lnTo>
                      <a:pt x="394" y="2801"/>
                    </a:lnTo>
                    <a:lnTo>
                      <a:pt x="393" y="2763"/>
                    </a:lnTo>
                    <a:lnTo>
                      <a:pt x="392" y="2726"/>
                    </a:lnTo>
                    <a:lnTo>
                      <a:pt x="390" y="2687"/>
                    </a:lnTo>
                    <a:lnTo>
                      <a:pt x="389" y="2649"/>
                    </a:lnTo>
                    <a:lnTo>
                      <a:pt x="350" y="2625"/>
                    </a:lnTo>
                    <a:lnTo>
                      <a:pt x="311" y="2601"/>
                    </a:lnTo>
                    <a:lnTo>
                      <a:pt x="272" y="2577"/>
                    </a:lnTo>
                    <a:lnTo>
                      <a:pt x="234" y="2553"/>
                    </a:lnTo>
                    <a:lnTo>
                      <a:pt x="247" y="2520"/>
                    </a:lnTo>
                    <a:lnTo>
                      <a:pt x="260" y="2487"/>
                    </a:lnTo>
                    <a:lnTo>
                      <a:pt x="272" y="2454"/>
                    </a:lnTo>
                    <a:lnTo>
                      <a:pt x="286" y="2421"/>
                    </a:lnTo>
                    <a:lnTo>
                      <a:pt x="299" y="2388"/>
                    </a:lnTo>
                    <a:lnTo>
                      <a:pt x="311" y="2355"/>
                    </a:lnTo>
                    <a:lnTo>
                      <a:pt x="325" y="2321"/>
                    </a:lnTo>
                    <a:lnTo>
                      <a:pt x="337" y="2289"/>
                    </a:lnTo>
                    <a:lnTo>
                      <a:pt x="315" y="2301"/>
                    </a:lnTo>
                    <a:lnTo>
                      <a:pt x="293" y="2314"/>
                    </a:lnTo>
                    <a:lnTo>
                      <a:pt x="271" y="2326"/>
                    </a:lnTo>
                    <a:lnTo>
                      <a:pt x="249" y="2338"/>
                    </a:lnTo>
                    <a:lnTo>
                      <a:pt x="227" y="2351"/>
                    </a:lnTo>
                    <a:lnTo>
                      <a:pt x="205" y="2363"/>
                    </a:lnTo>
                    <a:lnTo>
                      <a:pt x="183" y="2376"/>
                    </a:lnTo>
                    <a:lnTo>
                      <a:pt x="162" y="2388"/>
                    </a:lnTo>
                    <a:lnTo>
                      <a:pt x="148" y="2358"/>
                    </a:lnTo>
                    <a:lnTo>
                      <a:pt x="134" y="2329"/>
                    </a:lnTo>
                    <a:lnTo>
                      <a:pt x="120" y="2298"/>
                    </a:lnTo>
                    <a:lnTo>
                      <a:pt x="107" y="2268"/>
                    </a:lnTo>
                    <a:lnTo>
                      <a:pt x="133" y="2210"/>
                    </a:lnTo>
                    <a:lnTo>
                      <a:pt x="160" y="2153"/>
                    </a:lnTo>
                    <a:lnTo>
                      <a:pt x="186" y="2095"/>
                    </a:lnTo>
                    <a:lnTo>
                      <a:pt x="214" y="2037"/>
                    </a:lnTo>
                    <a:lnTo>
                      <a:pt x="240" y="1980"/>
                    </a:lnTo>
                    <a:lnTo>
                      <a:pt x="267" y="1922"/>
                    </a:lnTo>
                    <a:lnTo>
                      <a:pt x="293" y="1865"/>
                    </a:lnTo>
                    <a:lnTo>
                      <a:pt x="319" y="1808"/>
                    </a:lnTo>
                    <a:lnTo>
                      <a:pt x="347" y="1808"/>
                    </a:lnTo>
                    <a:lnTo>
                      <a:pt x="373" y="1809"/>
                    </a:lnTo>
                    <a:lnTo>
                      <a:pt x="400" y="1810"/>
                    </a:lnTo>
                    <a:lnTo>
                      <a:pt x="426" y="1811"/>
                    </a:lnTo>
                    <a:lnTo>
                      <a:pt x="454" y="1812"/>
                    </a:lnTo>
                    <a:lnTo>
                      <a:pt x="480" y="1812"/>
                    </a:lnTo>
                    <a:lnTo>
                      <a:pt x="506" y="1813"/>
                    </a:lnTo>
                    <a:lnTo>
                      <a:pt x="533" y="1814"/>
                    </a:lnTo>
                    <a:lnTo>
                      <a:pt x="556" y="1843"/>
                    </a:lnTo>
                    <a:lnTo>
                      <a:pt x="579" y="1873"/>
                    </a:lnTo>
                    <a:lnTo>
                      <a:pt x="602" y="1902"/>
                    </a:lnTo>
                    <a:lnTo>
                      <a:pt x="625" y="1931"/>
                    </a:lnTo>
                    <a:lnTo>
                      <a:pt x="616" y="1952"/>
                    </a:lnTo>
                    <a:lnTo>
                      <a:pt x="606" y="1974"/>
                    </a:lnTo>
                    <a:lnTo>
                      <a:pt x="595" y="1995"/>
                    </a:lnTo>
                    <a:lnTo>
                      <a:pt x="585" y="2017"/>
                    </a:lnTo>
                    <a:lnTo>
                      <a:pt x="597" y="2051"/>
                    </a:lnTo>
                    <a:lnTo>
                      <a:pt x="609" y="2084"/>
                    </a:lnTo>
                    <a:lnTo>
                      <a:pt x="621" y="2118"/>
                    </a:lnTo>
                    <a:lnTo>
                      <a:pt x="633" y="2151"/>
                    </a:lnTo>
                    <a:lnTo>
                      <a:pt x="641" y="2111"/>
                    </a:lnTo>
                    <a:lnTo>
                      <a:pt x="650" y="2071"/>
                    </a:lnTo>
                    <a:lnTo>
                      <a:pt x="657" y="2030"/>
                    </a:lnTo>
                    <a:lnTo>
                      <a:pt x="665" y="1989"/>
                    </a:lnTo>
                    <a:lnTo>
                      <a:pt x="674" y="1949"/>
                    </a:lnTo>
                    <a:lnTo>
                      <a:pt x="682" y="1908"/>
                    </a:lnTo>
                    <a:lnTo>
                      <a:pt x="690" y="1869"/>
                    </a:lnTo>
                    <a:lnTo>
                      <a:pt x="698" y="1828"/>
                    </a:lnTo>
                    <a:lnTo>
                      <a:pt x="731" y="1810"/>
                    </a:lnTo>
                    <a:lnTo>
                      <a:pt x="765" y="1793"/>
                    </a:lnTo>
                    <a:lnTo>
                      <a:pt x="797" y="1775"/>
                    </a:lnTo>
                    <a:lnTo>
                      <a:pt x="831" y="1758"/>
                    </a:lnTo>
                    <a:lnTo>
                      <a:pt x="863" y="1740"/>
                    </a:lnTo>
                    <a:lnTo>
                      <a:pt x="897" y="1722"/>
                    </a:lnTo>
                    <a:lnTo>
                      <a:pt x="929" y="1705"/>
                    </a:lnTo>
                    <a:lnTo>
                      <a:pt x="963" y="1687"/>
                    </a:lnTo>
                    <a:lnTo>
                      <a:pt x="964" y="1658"/>
                    </a:lnTo>
                    <a:lnTo>
                      <a:pt x="965" y="1629"/>
                    </a:lnTo>
                    <a:lnTo>
                      <a:pt x="965" y="1599"/>
                    </a:lnTo>
                    <a:lnTo>
                      <a:pt x="966" y="1570"/>
                    </a:lnTo>
                    <a:lnTo>
                      <a:pt x="1021" y="1534"/>
                    </a:lnTo>
                    <a:lnTo>
                      <a:pt x="1077" y="1498"/>
                    </a:lnTo>
                    <a:lnTo>
                      <a:pt x="1133" y="1462"/>
                    </a:lnTo>
                    <a:lnTo>
                      <a:pt x="1188" y="1425"/>
                    </a:lnTo>
                    <a:lnTo>
                      <a:pt x="1244" y="1390"/>
                    </a:lnTo>
                    <a:lnTo>
                      <a:pt x="1299" y="1353"/>
                    </a:lnTo>
                    <a:lnTo>
                      <a:pt x="1355" y="1317"/>
                    </a:lnTo>
                    <a:lnTo>
                      <a:pt x="1410" y="1282"/>
                    </a:lnTo>
                    <a:lnTo>
                      <a:pt x="1433" y="1293"/>
                    </a:lnTo>
                    <a:lnTo>
                      <a:pt x="1457" y="1306"/>
                    </a:lnTo>
                    <a:lnTo>
                      <a:pt x="1481" y="1317"/>
                    </a:lnTo>
                    <a:lnTo>
                      <a:pt x="1506" y="1330"/>
                    </a:lnTo>
                    <a:lnTo>
                      <a:pt x="1514" y="1302"/>
                    </a:lnTo>
                    <a:lnTo>
                      <a:pt x="1521" y="1275"/>
                    </a:lnTo>
                    <a:lnTo>
                      <a:pt x="1530" y="1247"/>
                    </a:lnTo>
                    <a:lnTo>
                      <a:pt x="1537" y="1220"/>
                    </a:lnTo>
                    <a:lnTo>
                      <a:pt x="1554" y="1200"/>
                    </a:lnTo>
                    <a:lnTo>
                      <a:pt x="1572" y="1180"/>
                    </a:lnTo>
                    <a:lnTo>
                      <a:pt x="1588" y="1160"/>
                    </a:lnTo>
                    <a:lnTo>
                      <a:pt x="1606" y="1140"/>
                    </a:lnTo>
                    <a:lnTo>
                      <a:pt x="1577" y="1134"/>
                    </a:lnTo>
                    <a:lnTo>
                      <a:pt x="1547" y="1129"/>
                    </a:lnTo>
                    <a:lnTo>
                      <a:pt x="1518" y="1123"/>
                    </a:lnTo>
                    <a:lnTo>
                      <a:pt x="1489" y="1116"/>
                    </a:lnTo>
                    <a:lnTo>
                      <a:pt x="1521" y="1105"/>
                    </a:lnTo>
                    <a:lnTo>
                      <a:pt x="1554" y="1092"/>
                    </a:lnTo>
                    <a:lnTo>
                      <a:pt x="1586" y="1081"/>
                    </a:lnTo>
                    <a:lnTo>
                      <a:pt x="1620" y="1068"/>
                    </a:lnTo>
                    <a:lnTo>
                      <a:pt x="1649" y="1066"/>
                    </a:lnTo>
                    <a:lnTo>
                      <a:pt x="1677" y="1064"/>
                    </a:lnTo>
                    <a:lnTo>
                      <a:pt x="1707" y="1062"/>
                    </a:lnTo>
                    <a:lnTo>
                      <a:pt x="1736" y="1060"/>
                    </a:lnTo>
                    <a:lnTo>
                      <a:pt x="1765" y="1058"/>
                    </a:lnTo>
                    <a:lnTo>
                      <a:pt x="1795" y="1056"/>
                    </a:lnTo>
                    <a:lnTo>
                      <a:pt x="1824" y="1053"/>
                    </a:lnTo>
                    <a:lnTo>
                      <a:pt x="1853" y="1051"/>
                    </a:lnTo>
                    <a:lnTo>
                      <a:pt x="1836" y="1085"/>
                    </a:lnTo>
                    <a:lnTo>
                      <a:pt x="1819" y="1118"/>
                    </a:lnTo>
                    <a:lnTo>
                      <a:pt x="1802" y="1152"/>
                    </a:lnTo>
                    <a:lnTo>
                      <a:pt x="1784" y="1185"/>
                    </a:lnTo>
                    <a:lnTo>
                      <a:pt x="1805" y="1198"/>
                    </a:lnTo>
                    <a:lnTo>
                      <a:pt x="1825" y="1211"/>
                    </a:lnTo>
                    <a:lnTo>
                      <a:pt x="1846" y="1224"/>
                    </a:lnTo>
                    <a:lnTo>
                      <a:pt x="1867" y="1237"/>
                    </a:lnTo>
                    <a:lnTo>
                      <a:pt x="1883" y="1220"/>
                    </a:lnTo>
                    <a:lnTo>
                      <a:pt x="1897" y="1204"/>
                    </a:lnTo>
                    <a:lnTo>
                      <a:pt x="1913" y="1188"/>
                    </a:lnTo>
                    <a:lnTo>
                      <a:pt x="1929" y="1172"/>
                    </a:lnTo>
                    <a:lnTo>
                      <a:pt x="1917" y="1153"/>
                    </a:lnTo>
                    <a:lnTo>
                      <a:pt x="1907" y="1133"/>
                    </a:lnTo>
                    <a:lnTo>
                      <a:pt x="1895" y="1114"/>
                    </a:lnTo>
                    <a:lnTo>
                      <a:pt x="1884" y="1095"/>
                    </a:lnTo>
                    <a:lnTo>
                      <a:pt x="1895" y="1067"/>
                    </a:lnTo>
                    <a:lnTo>
                      <a:pt x="1907" y="1038"/>
                    </a:lnTo>
                    <a:lnTo>
                      <a:pt x="1917" y="1008"/>
                    </a:lnTo>
                    <a:lnTo>
                      <a:pt x="1929" y="979"/>
                    </a:lnTo>
                    <a:lnTo>
                      <a:pt x="1906" y="951"/>
                    </a:lnTo>
                    <a:lnTo>
                      <a:pt x="1883" y="922"/>
                    </a:lnTo>
                    <a:lnTo>
                      <a:pt x="1859" y="894"/>
                    </a:lnTo>
                    <a:lnTo>
                      <a:pt x="1836" y="866"/>
                    </a:lnTo>
                    <a:lnTo>
                      <a:pt x="1838" y="833"/>
                    </a:lnTo>
                    <a:lnTo>
                      <a:pt x="1840" y="802"/>
                    </a:lnTo>
                    <a:lnTo>
                      <a:pt x="1841" y="771"/>
                    </a:lnTo>
                    <a:lnTo>
                      <a:pt x="1843" y="738"/>
                    </a:lnTo>
                    <a:lnTo>
                      <a:pt x="1811" y="741"/>
                    </a:lnTo>
                    <a:lnTo>
                      <a:pt x="1781" y="745"/>
                    </a:lnTo>
                    <a:lnTo>
                      <a:pt x="1750" y="749"/>
                    </a:lnTo>
                    <a:lnTo>
                      <a:pt x="1719" y="752"/>
                    </a:lnTo>
                    <a:lnTo>
                      <a:pt x="1716" y="718"/>
                    </a:lnTo>
                    <a:lnTo>
                      <a:pt x="1714" y="685"/>
                    </a:lnTo>
                    <a:lnTo>
                      <a:pt x="1711" y="651"/>
                    </a:lnTo>
                    <a:lnTo>
                      <a:pt x="1709" y="618"/>
                    </a:lnTo>
                    <a:lnTo>
                      <a:pt x="1692" y="612"/>
                    </a:lnTo>
                    <a:lnTo>
                      <a:pt x="1674" y="608"/>
                    </a:lnTo>
                    <a:lnTo>
                      <a:pt x="1657" y="603"/>
                    </a:lnTo>
                    <a:lnTo>
                      <a:pt x="1640" y="598"/>
                    </a:lnTo>
                    <a:lnTo>
                      <a:pt x="1610" y="630"/>
                    </a:lnTo>
                    <a:lnTo>
                      <a:pt x="1582" y="663"/>
                    </a:lnTo>
                    <a:lnTo>
                      <a:pt x="1553" y="695"/>
                    </a:lnTo>
                    <a:lnTo>
                      <a:pt x="1523" y="728"/>
                    </a:lnTo>
                    <a:lnTo>
                      <a:pt x="1509" y="755"/>
                    </a:lnTo>
                    <a:lnTo>
                      <a:pt x="1494" y="781"/>
                    </a:lnTo>
                    <a:lnTo>
                      <a:pt x="1479" y="808"/>
                    </a:lnTo>
                    <a:lnTo>
                      <a:pt x="1465" y="834"/>
                    </a:lnTo>
                    <a:lnTo>
                      <a:pt x="1437" y="842"/>
                    </a:lnTo>
                    <a:lnTo>
                      <a:pt x="1410" y="848"/>
                    </a:lnTo>
                    <a:lnTo>
                      <a:pt x="1382" y="855"/>
                    </a:lnTo>
                    <a:lnTo>
                      <a:pt x="1355" y="862"/>
                    </a:lnTo>
                    <a:lnTo>
                      <a:pt x="1340" y="886"/>
                    </a:lnTo>
                    <a:lnTo>
                      <a:pt x="1325" y="910"/>
                    </a:lnTo>
                    <a:lnTo>
                      <a:pt x="1311" y="934"/>
                    </a:lnTo>
                    <a:lnTo>
                      <a:pt x="1296" y="958"/>
                    </a:lnTo>
                    <a:lnTo>
                      <a:pt x="1285" y="958"/>
                    </a:lnTo>
                    <a:lnTo>
                      <a:pt x="1276" y="958"/>
                    </a:lnTo>
                    <a:lnTo>
                      <a:pt x="1266" y="958"/>
                    </a:lnTo>
                    <a:lnTo>
                      <a:pt x="1255" y="958"/>
                    </a:lnTo>
                    <a:lnTo>
                      <a:pt x="1254" y="941"/>
                    </a:lnTo>
                    <a:lnTo>
                      <a:pt x="1253" y="924"/>
                    </a:lnTo>
                    <a:lnTo>
                      <a:pt x="1252" y="907"/>
                    </a:lnTo>
                    <a:lnTo>
                      <a:pt x="1252" y="890"/>
                    </a:lnTo>
                    <a:lnTo>
                      <a:pt x="1259" y="868"/>
                    </a:lnTo>
                    <a:lnTo>
                      <a:pt x="1267" y="847"/>
                    </a:lnTo>
                    <a:lnTo>
                      <a:pt x="1275" y="825"/>
                    </a:lnTo>
                    <a:lnTo>
                      <a:pt x="1282" y="804"/>
                    </a:lnTo>
                    <a:lnTo>
                      <a:pt x="1265" y="771"/>
                    </a:lnTo>
                    <a:lnTo>
                      <a:pt x="1247" y="738"/>
                    </a:lnTo>
                    <a:lnTo>
                      <a:pt x="1228" y="706"/>
                    </a:lnTo>
                    <a:lnTo>
                      <a:pt x="1210" y="673"/>
                    </a:lnTo>
                    <a:lnTo>
                      <a:pt x="1269" y="643"/>
                    </a:lnTo>
                    <a:lnTo>
                      <a:pt x="1326" y="612"/>
                    </a:lnTo>
                    <a:lnTo>
                      <a:pt x="1384" y="583"/>
                    </a:lnTo>
                    <a:lnTo>
                      <a:pt x="1443" y="553"/>
                    </a:lnTo>
                    <a:lnTo>
                      <a:pt x="1500" y="522"/>
                    </a:lnTo>
                    <a:lnTo>
                      <a:pt x="1558" y="493"/>
                    </a:lnTo>
                    <a:lnTo>
                      <a:pt x="1617" y="463"/>
                    </a:lnTo>
                    <a:lnTo>
                      <a:pt x="1674" y="432"/>
                    </a:lnTo>
                    <a:lnTo>
                      <a:pt x="1678" y="417"/>
                    </a:lnTo>
                    <a:lnTo>
                      <a:pt x="1683" y="403"/>
                    </a:lnTo>
                    <a:lnTo>
                      <a:pt x="1687" y="388"/>
                    </a:lnTo>
                    <a:lnTo>
                      <a:pt x="1692" y="373"/>
                    </a:lnTo>
                    <a:lnTo>
                      <a:pt x="1718" y="347"/>
                    </a:lnTo>
                    <a:lnTo>
                      <a:pt x="1744" y="321"/>
                    </a:lnTo>
                    <a:lnTo>
                      <a:pt x="1772" y="294"/>
                    </a:lnTo>
                    <a:lnTo>
                      <a:pt x="1798" y="268"/>
                    </a:lnTo>
                    <a:lnTo>
                      <a:pt x="1774" y="276"/>
                    </a:lnTo>
                    <a:lnTo>
                      <a:pt x="1750" y="283"/>
                    </a:lnTo>
                    <a:lnTo>
                      <a:pt x="1725" y="292"/>
                    </a:lnTo>
                    <a:lnTo>
                      <a:pt x="1700" y="300"/>
                    </a:lnTo>
                    <a:lnTo>
                      <a:pt x="1675" y="308"/>
                    </a:lnTo>
                    <a:lnTo>
                      <a:pt x="1651" y="316"/>
                    </a:lnTo>
                    <a:lnTo>
                      <a:pt x="1627" y="324"/>
                    </a:lnTo>
                    <a:lnTo>
                      <a:pt x="1602" y="333"/>
                    </a:lnTo>
                    <a:lnTo>
                      <a:pt x="1627" y="312"/>
                    </a:lnTo>
                    <a:lnTo>
                      <a:pt x="1652" y="292"/>
                    </a:lnTo>
                    <a:lnTo>
                      <a:pt x="1677" y="271"/>
                    </a:lnTo>
                    <a:lnTo>
                      <a:pt x="1701" y="250"/>
                    </a:lnTo>
                    <a:lnTo>
                      <a:pt x="1678" y="253"/>
                    </a:lnTo>
                    <a:lnTo>
                      <a:pt x="1655" y="255"/>
                    </a:lnTo>
                    <a:lnTo>
                      <a:pt x="1632" y="258"/>
                    </a:lnTo>
                    <a:lnTo>
                      <a:pt x="1609" y="260"/>
                    </a:lnTo>
                    <a:lnTo>
                      <a:pt x="1589" y="275"/>
                    </a:lnTo>
                    <a:lnTo>
                      <a:pt x="1569" y="290"/>
                    </a:lnTo>
                    <a:lnTo>
                      <a:pt x="1550" y="304"/>
                    </a:lnTo>
                    <a:lnTo>
                      <a:pt x="1530" y="319"/>
                    </a:lnTo>
                    <a:lnTo>
                      <a:pt x="1515" y="312"/>
                    </a:lnTo>
                    <a:lnTo>
                      <a:pt x="1500" y="305"/>
                    </a:lnTo>
                    <a:lnTo>
                      <a:pt x="1487" y="298"/>
                    </a:lnTo>
                    <a:lnTo>
                      <a:pt x="1472" y="292"/>
                    </a:lnTo>
                    <a:lnTo>
                      <a:pt x="1493" y="283"/>
                    </a:lnTo>
                    <a:lnTo>
                      <a:pt x="1516" y="276"/>
                    </a:lnTo>
                    <a:lnTo>
                      <a:pt x="1540" y="268"/>
                    </a:lnTo>
                    <a:lnTo>
                      <a:pt x="1565" y="260"/>
                    </a:lnTo>
                    <a:lnTo>
                      <a:pt x="1589" y="253"/>
                    </a:lnTo>
                    <a:lnTo>
                      <a:pt x="1613" y="245"/>
                    </a:lnTo>
                    <a:lnTo>
                      <a:pt x="1636" y="237"/>
                    </a:lnTo>
                    <a:lnTo>
                      <a:pt x="1658" y="229"/>
                    </a:lnTo>
                    <a:lnTo>
                      <a:pt x="1679" y="217"/>
                    </a:lnTo>
                    <a:lnTo>
                      <a:pt x="1699" y="208"/>
                    </a:lnTo>
                    <a:lnTo>
                      <a:pt x="1718" y="200"/>
                    </a:lnTo>
                    <a:lnTo>
                      <a:pt x="1736" y="192"/>
                    </a:lnTo>
                    <a:lnTo>
                      <a:pt x="1755" y="184"/>
                    </a:lnTo>
                    <a:lnTo>
                      <a:pt x="1774" y="175"/>
                    </a:lnTo>
                    <a:lnTo>
                      <a:pt x="1794" y="166"/>
                    </a:lnTo>
                    <a:lnTo>
                      <a:pt x="1814" y="154"/>
                    </a:lnTo>
                    <a:lnTo>
                      <a:pt x="1853" y="154"/>
                    </a:lnTo>
                    <a:lnTo>
                      <a:pt x="1892" y="152"/>
                    </a:lnTo>
                    <a:lnTo>
                      <a:pt x="1931" y="149"/>
                    </a:lnTo>
                    <a:lnTo>
                      <a:pt x="1970" y="146"/>
                    </a:lnTo>
                    <a:lnTo>
                      <a:pt x="2007" y="142"/>
                    </a:lnTo>
                    <a:lnTo>
                      <a:pt x="2046" y="139"/>
                    </a:lnTo>
                    <a:lnTo>
                      <a:pt x="2085" y="137"/>
                    </a:lnTo>
                    <a:lnTo>
                      <a:pt x="2125" y="137"/>
                    </a:lnTo>
                    <a:lnTo>
                      <a:pt x="2093" y="153"/>
                    </a:lnTo>
                    <a:lnTo>
                      <a:pt x="2061" y="171"/>
                    </a:lnTo>
                    <a:lnTo>
                      <a:pt x="2029" y="188"/>
                    </a:lnTo>
                    <a:lnTo>
                      <a:pt x="1998" y="206"/>
                    </a:lnTo>
                    <a:lnTo>
                      <a:pt x="2033" y="215"/>
                    </a:lnTo>
                    <a:lnTo>
                      <a:pt x="2068" y="225"/>
                    </a:lnTo>
                    <a:lnTo>
                      <a:pt x="2103" y="234"/>
                    </a:lnTo>
                    <a:lnTo>
                      <a:pt x="2138" y="244"/>
                    </a:lnTo>
                    <a:lnTo>
                      <a:pt x="2164" y="236"/>
                    </a:lnTo>
                    <a:lnTo>
                      <a:pt x="2189" y="230"/>
                    </a:lnTo>
                    <a:lnTo>
                      <a:pt x="2215" y="223"/>
                    </a:lnTo>
                    <a:lnTo>
                      <a:pt x="2240" y="215"/>
                    </a:lnTo>
                    <a:lnTo>
                      <a:pt x="2265" y="209"/>
                    </a:lnTo>
                    <a:lnTo>
                      <a:pt x="2290" y="202"/>
                    </a:lnTo>
                    <a:lnTo>
                      <a:pt x="2315" y="195"/>
                    </a:lnTo>
                    <a:lnTo>
                      <a:pt x="2342" y="188"/>
                    </a:lnTo>
                    <a:lnTo>
                      <a:pt x="2319" y="198"/>
                    </a:lnTo>
                    <a:lnTo>
                      <a:pt x="2294" y="209"/>
                    </a:lnTo>
                    <a:lnTo>
                      <a:pt x="2271" y="219"/>
                    </a:lnTo>
                    <a:lnTo>
                      <a:pt x="2248" y="230"/>
                    </a:lnTo>
                    <a:lnTo>
                      <a:pt x="2270" y="240"/>
                    </a:lnTo>
                    <a:lnTo>
                      <a:pt x="2291" y="252"/>
                    </a:lnTo>
                    <a:lnTo>
                      <a:pt x="2313" y="263"/>
                    </a:lnTo>
                    <a:lnTo>
                      <a:pt x="2334" y="274"/>
                    </a:lnTo>
                    <a:lnTo>
                      <a:pt x="2334" y="302"/>
                    </a:lnTo>
                    <a:lnTo>
                      <a:pt x="2333" y="329"/>
                    </a:lnTo>
                    <a:lnTo>
                      <a:pt x="2333" y="357"/>
                    </a:lnTo>
                    <a:lnTo>
                      <a:pt x="2332" y="384"/>
                    </a:lnTo>
                    <a:lnTo>
                      <a:pt x="2332" y="412"/>
                    </a:lnTo>
                    <a:lnTo>
                      <a:pt x="2332" y="439"/>
                    </a:lnTo>
                    <a:lnTo>
                      <a:pt x="2331" y="467"/>
                    </a:lnTo>
                    <a:lnTo>
                      <a:pt x="2331" y="494"/>
                    </a:lnTo>
                    <a:lnTo>
                      <a:pt x="2324" y="523"/>
                    </a:lnTo>
                    <a:lnTo>
                      <a:pt x="2318" y="553"/>
                    </a:lnTo>
                    <a:lnTo>
                      <a:pt x="2310" y="582"/>
                    </a:lnTo>
                    <a:lnTo>
                      <a:pt x="2304" y="611"/>
                    </a:lnTo>
                    <a:lnTo>
                      <a:pt x="2287" y="622"/>
                    </a:lnTo>
                    <a:lnTo>
                      <a:pt x="2270" y="631"/>
                    </a:lnTo>
                    <a:lnTo>
                      <a:pt x="2255" y="642"/>
                    </a:lnTo>
                    <a:lnTo>
                      <a:pt x="2238" y="652"/>
                    </a:lnTo>
                    <a:lnTo>
                      <a:pt x="2259" y="664"/>
                    </a:lnTo>
                    <a:lnTo>
                      <a:pt x="2280" y="674"/>
                    </a:lnTo>
                    <a:lnTo>
                      <a:pt x="2300" y="686"/>
                    </a:lnTo>
                    <a:lnTo>
                      <a:pt x="2321" y="697"/>
                    </a:lnTo>
                    <a:lnTo>
                      <a:pt x="2342" y="708"/>
                    </a:lnTo>
                    <a:lnTo>
                      <a:pt x="2362" y="719"/>
                    </a:lnTo>
                    <a:lnTo>
                      <a:pt x="2382" y="731"/>
                    </a:lnTo>
                    <a:lnTo>
                      <a:pt x="2403" y="741"/>
                    </a:lnTo>
                    <a:lnTo>
                      <a:pt x="2412" y="722"/>
                    </a:lnTo>
                    <a:lnTo>
                      <a:pt x="2420" y="702"/>
                    </a:lnTo>
                    <a:lnTo>
                      <a:pt x="2429" y="683"/>
                    </a:lnTo>
                    <a:lnTo>
                      <a:pt x="2438" y="663"/>
                    </a:lnTo>
                    <a:lnTo>
                      <a:pt x="2460" y="650"/>
                    </a:lnTo>
                    <a:lnTo>
                      <a:pt x="2482" y="636"/>
                    </a:lnTo>
                    <a:lnTo>
                      <a:pt x="2505" y="624"/>
                    </a:lnTo>
                    <a:lnTo>
                      <a:pt x="2527" y="611"/>
                    </a:lnTo>
                    <a:lnTo>
                      <a:pt x="2529" y="598"/>
                    </a:lnTo>
                    <a:lnTo>
                      <a:pt x="2532" y="585"/>
                    </a:lnTo>
                    <a:lnTo>
                      <a:pt x="2534" y="573"/>
                    </a:lnTo>
                    <a:lnTo>
                      <a:pt x="2538" y="560"/>
                    </a:lnTo>
                    <a:lnTo>
                      <a:pt x="2557" y="554"/>
                    </a:lnTo>
                    <a:lnTo>
                      <a:pt x="2578" y="547"/>
                    </a:lnTo>
                    <a:lnTo>
                      <a:pt x="2599" y="541"/>
                    </a:lnTo>
                    <a:lnTo>
                      <a:pt x="2619" y="536"/>
                    </a:lnTo>
                    <a:lnTo>
                      <a:pt x="2640" y="530"/>
                    </a:lnTo>
                    <a:lnTo>
                      <a:pt x="2661" y="523"/>
                    </a:lnTo>
                    <a:lnTo>
                      <a:pt x="2681" y="517"/>
                    </a:lnTo>
                    <a:lnTo>
                      <a:pt x="2702" y="512"/>
                    </a:lnTo>
                    <a:lnTo>
                      <a:pt x="2707" y="499"/>
                    </a:lnTo>
                    <a:lnTo>
                      <a:pt x="2713" y="488"/>
                    </a:lnTo>
                    <a:lnTo>
                      <a:pt x="2751" y="479"/>
                    </a:lnTo>
                    <a:lnTo>
                      <a:pt x="2790" y="472"/>
                    </a:lnTo>
                    <a:lnTo>
                      <a:pt x="2829" y="465"/>
                    </a:lnTo>
                    <a:lnTo>
                      <a:pt x="2868" y="456"/>
                    </a:lnTo>
                    <a:lnTo>
                      <a:pt x="2866" y="423"/>
                    </a:lnTo>
                    <a:lnTo>
                      <a:pt x="2863" y="388"/>
                    </a:lnTo>
                    <a:lnTo>
                      <a:pt x="2862" y="355"/>
                    </a:lnTo>
                    <a:lnTo>
                      <a:pt x="2860" y="321"/>
                    </a:lnTo>
                    <a:lnTo>
                      <a:pt x="2858" y="286"/>
                    </a:lnTo>
                    <a:lnTo>
                      <a:pt x="2857" y="253"/>
                    </a:lnTo>
                    <a:lnTo>
                      <a:pt x="2855" y="218"/>
                    </a:lnTo>
                    <a:lnTo>
                      <a:pt x="2854" y="185"/>
                    </a:lnTo>
                    <a:lnTo>
                      <a:pt x="2823" y="180"/>
                    </a:lnTo>
                    <a:lnTo>
                      <a:pt x="2792" y="174"/>
                    </a:lnTo>
                    <a:lnTo>
                      <a:pt x="2762" y="169"/>
                    </a:lnTo>
                    <a:lnTo>
                      <a:pt x="2731" y="164"/>
                    </a:lnTo>
                    <a:lnTo>
                      <a:pt x="2701" y="159"/>
                    </a:lnTo>
                    <a:lnTo>
                      <a:pt x="2671" y="153"/>
                    </a:lnTo>
                    <a:lnTo>
                      <a:pt x="2640" y="149"/>
                    </a:lnTo>
                    <a:lnTo>
                      <a:pt x="2610" y="144"/>
                    </a:lnTo>
                    <a:lnTo>
                      <a:pt x="2648" y="139"/>
                    </a:lnTo>
                    <a:lnTo>
                      <a:pt x="2686" y="134"/>
                    </a:lnTo>
                    <a:lnTo>
                      <a:pt x="2725" y="128"/>
                    </a:lnTo>
                    <a:lnTo>
                      <a:pt x="2764" y="123"/>
                    </a:lnTo>
                    <a:lnTo>
                      <a:pt x="2793" y="120"/>
                    </a:lnTo>
                    <a:lnTo>
                      <a:pt x="2821" y="116"/>
                    </a:lnTo>
                    <a:lnTo>
                      <a:pt x="2851" y="113"/>
                    </a:lnTo>
                    <a:lnTo>
                      <a:pt x="2879" y="109"/>
                    </a:lnTo>
                    <a:lnTo>
                      <a:pt x="2908" y="106"/>
                    </a:lnTo>
                    <a:lnTo>
                      <a:pt x="2937" y="102"/>
                    </a:lnTo>
                    <a:lnTo>
                      <a:pt x="2966" y="99"/>
                    </a:lnTo>
                    <a:lnTo>
                      <a:pt x="2994" y="96"/>
                    </a:lnTo>
                    <a:lnTo>
                      <a:pt x="2959" y="85"/>
                    </a:lnTo>
                    <a:lnTo>
                      <a:pt x="2923" y="76"/>
                    </a:lnTo>
                    <a:lnTo>
                      <a:pt x="2888" y="65"/>
                    </a:lnTo>
                    <a:lnTo>
                      <a:pt x="2852" y="56"/>
                    </a:lnTo>
                    <a:lnTo>
                      <a:pt x="2816" y="47"/>
                    </a:lnTo>
                    <a:lnTo>
                      <a:pt x="2781" y="36"/>
                    </a:lnTo>
                    <a:lnTo>
                      <a:pt x="2745" y="27"/>
                    </a:lnTo>
                    <a:lnTo>
                      <a:pt x="2709" y="16"/>
                    </a:lnTo>
                    <a:lnTo>
                      <a:pt x="2746" y="14"/>
                    </a:lnTo>
                    <a:lnTo>
                      <a:pt x="2784" y="12"/>
                    </a:lnTo>
                    <a:lnTo>
                      <a:pt x="2821" y="10"/>
                    </a:lnTo>
                    <a:lnTo>
                      <a:pt x="2858" y="8"/>
                    </a:lnTo>
                    <a:lnTo>
                      <a:pt x="2790" y="4"/>
                    </a:lnTo>
                    <a:lnTo>
                      <a:pt x="2719" y="1"/>
                    </a:lnTo>
                    <a:lnTo>
                      <a:pt x="2645" y="0"/>
                    </a:lnTo>
                    <a:lnTo>
                      <a:pt x="2570" y="3"/>
                    </a:lnTo>
                    <a:lnTo>
                      <a:pt x="2491" y="6"/>
                    </a:lnTo>
                    <a:lnTo>
                      <a:pt x="2412" y="12"/>
                    </a:lnTo>
                    <a:lnTo>
                      <a:pt x="2330" y="20"/>
                    </a:lnTo>
                    <a:lnTo>
                      <a:pt x="2246" y="32"/>
                    </a:lnTo>
                    <a:lnTo>
                      <a:pt x="2161" y="45"/>
                    </a:lnTo>
                    <a:lnTo>
                      <a:pt x="2076" y="61"/>
                    </a:lnTo>
                    <a:lnTo>
                      <a:pt x="1989" y="81"/>
                    </a:lnTo>
                    <a:lnTo>
                      <a:pt x="1899" y="103"/>
                    </a:lnTo>
                    <a:lnTo>
                      <a:pt x="1811" y="128"/>
                    </a:lnTo>
                    <a:lnTo>
                      <a:pt x="1721" y="158"/>
                    </a:lnTo>
                    <a:lnTo>
                      <a:pt x="1631" y="190"/>
                    </a:lnTo>
                    <a:lnTo>
                      <a:pt x="1541" y="226"/>
                    </a:lnTo>
                    <a:lnTo>
                      <a:pt x="1451" y="266"/>
                    </a:lnTo>
                    <a:lnTo>
                      <a:pt x="1361" y="308"/>
                    </a:lnTo>
                    <a:lnTo>
                      <a:pt x="1271" y="356"/>
                    </a:lnTo>
                    <a:lnTo>
                      <a:pt x="1181" y="407"/>
                    </a:lnTo>
                    <a:lnTo>
                      <a:pt x="1092" y="463"/>
                    </a:lnTo>
                    <a:lnTo>
                      <a:pt x="1004" y="522"/>
                    </a:lnTo>
                    <a:lnTo>
                      <a:pt x="916" y="587"/>
                    </a:lnTo>
                    <a:lnTo>
                      <a:pt x="830" y="655"/>
                    </a:lnTo>
                    <a:lnTo>
                      <a:pt x="745" y="729"/>
                    </a:lnTo>
                    <a:lnTo>
                      <a:pt x="661" y="807"/>
                    </a:lnTo>
                    <a:lnTo>
                      <a:pt x="579" y="890"/>
                    </a:lnTo>
                    <a:lnTo>
                      <a:pt x="499" y="979"/>
                    </a:lnTo>
                    <a:lnTo>
                      <a:pt x="421" y="1072"/>
                    </a:lnTo>
                    <a:lnTo>
                      <a:pt x="345" y="1171"/>
                    </a:lnTo>
                    <a:lnTo>
                      <a:pt x="271" y="1275"/>
                    </a:lnTo>
                    <a:lnTo>
                      <a:pt x="200" y="1385"/>
                    </a:lnTo>
                    <a:lnTo>
                      <a:pt x="177" y="1462"/>
                    </a:lnTo>
                    <a:lnTo>
                      <a:pt x="155" y="1540"/>
                    </a:lnTo>
                    <a:lnTo>
                      <a:pt x="133" y="1618"/>
                    </a:lnTo>
                    <a:lnTo>
                      <a:pt x="110" y="1696"/>
                    </a:lnTo>
                    <a:lnTo>
                      <a:pt x="88" y="1773"/>
                    </a:lnTo>
                    <a:lnTo>
                      <a:pt x="66" y="1851"/>
                    </a:lnTo>
                    <a:lnTo>
                      <a:pt x="43" y="1929"/>
                    </a:lnTo>
                    <a:lnTo>
                      <a:pt x="21" y="2007"/>
                    </a:lnTo>
                    <a:lnTo>
                      <a:pt x="19" y="2044"/>
                    </a:lnTo>
                    <a:lnTo>
                      <a:pt x="16" y="2080"/>
                    </a:lnTo>
                    <a:lnTo>
                      <a:pt x="14" y="2118"/>
                    </a:lnTo>
                    <a:lnTo>
                      <a:pt x="10" y="2155"/>
                    </a:lnTo>
                    <a:lnTo>
                      <a:pt x="8" y="2191"/>
                    </a:lnTo>
                    <a:lnTo>
                      <a:pt x="5" y="2228"/>
                    </a:lnTo>
                    <a:lnTo>
                      <a:pt x="3" y="2266"/>
                    </a:lnTo>
                    <a:lnTo>
                      <a:pt x="0" y="2302"/>
                    </a:lnTo>
                    <a:lnTo>
                      <a:pt x="17" y="2323"/>
                    </a:lnTo>
                    <a:lnTo>
                      <a:pt x="32" y="2344"/>
                    </a:lnTo>
                    <a:lnTo>
                      <a:pt x="49" y="2365"/>
                    </a:lnTo>
                    <a:lnTo>
                      <a:pt x="66" y="2386"/>
                    </a:lnTo>
                    <a:lnTo>
                      <a:pt x="82" y="2407"/>
                    </a:lnTo>
                    <a:lnTo>
                      <a:pt x="98" y="2429"/>
                    </a:lnTo>
                    <a:lnTo>
                      <a:pt x="114" y="2450"/>
                    </a:lnTo>
                    <a:lnTo>
                      <a:pt x="131" y="2471"/>
                    </a:lnTo>
                    <a:lnTo>
                      <a:pt x="133" y="2491"/>
                    </a:lnTo>
                    <a:lnTo>
                      <a:pt x="136" y="2512"/>
                    </a:lnTo>
                    <a:lnTo>
                      <a:pt x="138" y="2533"/>
                    </a:lnTo>
                    <a:lnTo>
                      <a:pt x="141" y="2553"/>
                    </a:lnTo>
                    <a:lnTo>
                      <a:pt x="160" y="2583"/>
                    </a:lnTo>
                    <a:lnTo>
                      <a:pt x="180" y="2614"/>
                    </a:lnTo>
                    <a:lnTo>
                      <a:pt x="199" y="2644"/>
                    </a:lnTo>
                    <a:lnTo>
                      <a:pt x="219" y="2673"/>
                    </a:lnTo>
                    <a:lnTo>
                      <a:pt x="238" y="2704"/>
                    </a:lnTo>
                    <a:lnTo>
                      <a:pt x="258" y="2734"/>
                    </a:lnTo>
                    <a:lnTo>
                      <a:pt x="277" y="2763"/>
                    </a:lnTo>
                    <a:lnTo>
                      <a:pt x="295" y="2794"/>
                    </a:lnTo>
                    <a:lnTo>
                      <a:pt x="301" y="2824"/>
                    </a:lnTo>
                    <a:lnTo>
                      <a:pt x="306" y="2855"/>
                    </a:lnTo>
                    <a:lnTo>
                      <a:pt x="311" y="2884"/>
                    </a:lnTo>
                    <a:lnTo>
                      <a:pt x="316" y="2914"/>
                    </a:lnTo>
                    <a:lnTo>
                      <a:pt x="333" y="2934"/>
                    </a:lnTo>
                    <a:lnTo>
                      <a:pt x="350" y="2955"/>
                    </a:lnTo>
                    <a:lnTo>
                      <a:pt x="367" y="2975"/>
                    </a:lnTo>
                    <a:lnTo>
                      <a:pt x="383" y="2995"/>
                    </a:lnTo>
                    <a:lnTo>
                      <a:pt x="400" y="3015"/>
                    </a:lnTo>
                    <a:lnTo>
                      <a:pt x="417" y="3036"/>
                    </a:lnTo>
                    <a:lnTo>
                      <a:pt x="434" y="3056"/>
                    </a:lnTo>
                    <a:lnTo>
                      <a:pt x="450" y="3076"/>
                    </a:lnTo>
                    <a:lnTo>
                      <a:pt x="465" y="3068"/>
                    </a:lnTo>
                    <a:lnTo>
                      <a:pt x="480" y="3060"/>
                    </a:lnTo>
                    <a:lnTo>
                      <a:pt x="494" y="3053"/>
                    </a:lnTo>
                    <a:lnTo>
                      <a:pt x="509" y="3045"/>
                    </a:lnTo>
                    <a:lnTo>
                      <a:pt x="511" y="3057"/>
                    </a:lnTo>
                    <a:lnTo>
                      <a:pt x="516" y="3086"/>
                    </a:lnTo>
                    <a:lnTo>
                      <a:pt x="524" y="3129"/>
                    </a:lnTo>
                    <a:lnTo>
                      <a:pt x="532" y="3179"/>
                    </a:lnTo>
                    <a:lnTo>
                      <a:pt x="541" y="3230"/>
                    </a:lnTo>
                    <a:lnTo>
                      <a:pt x="548" y="3276"/>
                    </a:lnTo>
                    <a:lnTo>
                      <a:pt x="553" y="3309"/>
                    </a:lnTo>
                    <a:lnTo>
                      <a:pt x="554" y="3327"/>
                    </a:lnTo>
                    <a:lnTo>
                      <a:pt x="547" y="3346"/>
                    </a:lnTo>
                    <a:lnTo>
                      <a:pt x="531" y="3388"/>
                    </a:lnTo>
                    <a:lnTo>
                      <a:pt x="510" y="3443"/>
                    </a:lnTo>
                    <a:lnTo>
                      <a:pt x="485" y="3505"/>
                    </a:lnTo>
                    <a:lnTo>
                      <a:pt x="461" y="3566"/>
                    </a:lnTo>
                    <a:lnTo>
                      <a:pt x="440" y="3619"/>
                    </a:lnTo>
                    <a:lnTo>
                      <a:pt x="425" y="3656"/>
                    </a:lnTo>
                    <a:lnTo>
                      <a:pt x="420" y="3671"/>
                    </a:lnTo>
                    <a:lnTo>
                      <a:pt x="451" y="3739"/>
                    </a:lnTo>
                    <a:lnTo>
                      <a:pt x="482" y="3807"/>
                    </a:lnTo>
                    <a:lnTo>
                      <a:pt x="513" y="3875"/>
                    </a:lnTo>
                    <a:lnTo>
                      <a:pt x="545" y="3944"/>
                    </a:lnTo>
                    <a:lnTo>
                      <a:pt x="576" y="4012"/>
                    </a:lnTo>
                    <a:lnTo>
                      <a:pt x="608" y="4080"/>
                    </a:lnTo>
                    <a:lnTo>
                      <a:pt x="639" y="4148"/>
                    </a:lnTo>
                    <a:lnTo>
                      <a:pt x="670" y="4217"/>
                    </a:lnTo>
                    <a:lnTo>
                      <a:pt x="707" y="4243"/>
                    </a:lnTo>
                    <a:lnTo>
                      <a:pt x="744" y="4269"/>
                    </a:lnTo>
                    <a:lnTo>
                      <a:pt x="780" y="4294"/>
                    </a:lnTo>
                    <a:lnTo>
                      <a:pt x="817" y="4320"/>
                    </a:lnTo>
                    <a:lnTo>
                      <a:pt x="853" y="4345"/>
                    </a:lnTo>
                    <a:lnTo>
                      <a:pt x="889" y="4372"/>
                    </a:lnTo>
                    <a:lnTo>
                      <a:pt x="926" y="4398"/>
                    </a:lnTo>
                    <a:lnTo>
                      <a:pt x="963" y="4423"/>
                    </a:lnTo>
                    <a:lnTo>
                      <a:pt x="979" y="4483"/>
                    </a:lnTo>
                    <a:lnTo>
                      <a:pt x="994" y="4542"/>
                    </a:lnTo>
                    <a:lnTo>
                      <a:pt x="1011" y="4602"/>
                    </a:lnTo>
                    <a:lnTo>
                      <a:pt x="1027" y="4662"/>
                    </a:lnTo>
                    <a:lnTo>
                      <a:pt x="1042" y="4722"/>
                    </a:lnTo>
                    <a:lnTo>
                      <a:pt x="1058" y="4781"/>
                    </a:lnTo>
                    <a:lnTo>
                      <a:pt x="1074" y="4841"/>
                    </a:lnTo>
                    <a:lnTo>
                      <a:pt x="1090" y="4901"/>
                    </a:lnTo>
                    <a:lnTo>
                      <a:pt x="1116" y="4953"/>
                    </a:lnTo>
                    <a:lnTo>
                      <a:pt x="1142" y="5006"/>
                    </a:lnTo>
                    <a:lnTo>
                      <a:pt x="1168" y="5057"/>
                    </a:lnTo>
                    <a:lnTo>
                      <a:pt x="1194" y="5109"/>
                    </a:lnTo>
                    <a:lnTo>
                      <a:pt x="1221" y="5161"/>
                    </a:lnTo>
                    <a:lnTo>
                      <a:pt x="1247" y="5213"/>
                    </a:lnTo>
                    <a:lnTo>
                      <a:pt x="1274" y="5265"/>
                    </a:lnTo>
                    <a:lnTo>
                      <a:pt x="1300" y="5317"/>
                    </a:lnTo>
                    <a:lnTo>
                      <a:pt x="1342" y="5351"/>
                    </a:lnTo>
                    <a:lnTo>
                      <a:pt x="1385" y="5386"/>
                    </a:lnTo>
                    <a:lnTo>
                      <a:pt x="1429" y="5422"/>
                    </a:lnTo>
                    <a:lnTo>
                      <a:pt x="1473" y="5457"/>
                    </a:lnTo>
                    <a:lnTo>
                      <a:pt x="1517" y="5493"/>
                    </a:lnTo>
                    <a:lnTo>
                      <a:pt x="1561" y="5528"/>
                    </a:lnTo>
                    <a:lnTo>
                      <a:pt x="1604" y="5564"/>
                    </a:lnTo>
                    <a:lnTo>
                      <a:pt x="1647" y="5598"/>
                    </a:lnTo>
                    <a:lnTo>
                      <a:pt x="1677" y="5608"/>
                    </a:lnTo>
                    <a:lnTo>
                      <a:pt x="1705" y="5618"/>
                    </a:lnTo>
                    <a:lnTo>
                      <a:pt x="1732" y="5628"/>
                    </a:lnTo>
                    <a:lnTo>
                      <a:pt x="1760" y="5636"/>
                    </a:lnTo>
                    <a:close/>
                    <a:moveTo>
                      <a:pt x="586" y="2319"/>
                    </a:moveTo>
                    <a:lnTo>
                      <a:pt x="528" y="2253"/>
                    </a:lnTo>
                    <a:lnTo>
                      <a:pt x="466" y="2261"/>
                    </a:lnTo>
                    <a:lnTo>
                      <a:pt x="528" y="2216"/>
                    </a:lnTo>
                    <a:lnTo>
                      <a:pt x="601" y="2269"/>
                    </a:lnTo>
                    <a:lnTo>
                      <a:pt x="586" y="2319"/>
                    </a:lnTo>
                    <a:close/>
                    <a:moveTo>
                      <a:pt x="733" y="2455"/>
                    </a:moveTo>
                    <a:lnTo>
                      <a:pt x="662" y="2416"/>
                    </a:lnTo>
                    <a:lnTo>
                      <a:pt x="642" y="2356"/>
                    </a:lnTo>
                    <a:lnTo>
                      <a:pt x="733" y="2455"/>
                    </a:lnTo>
                    <a:close/>
                    <a:moveTo>
                      <a:pt x="807" y="2553"/>
                    </a:moveTo>
                    <a:lnTo>
                      <a:pt x="877" y="2527"/>
                    </a:lnTo>
                    <a:lnTo>
                      <a:pt x="954" y="2573"/>
                    </a:lnTo>
                    <a:lnTo>
                      <a:pt x="853" y="2579"/>
                    </a:lnTo>
                    <a:lnTo>
                      <a:pt x="845" y="2575"/>
                    </a:lnTo>
                    <a:lnTo>
                      <a:pt x="831" y="2566"/>
                    </a:lnTo>
                    <a:lnTo>
                      <a:pt x="815" y="2558"/>
                    </a:lnTo>
                    <a:lnTo>
                      <a:pt x="807" y="2553"/>
                    </a:lnTo>
                    <a:close/>
                    <a:moveTo>
                      <a:pt x="1745" y="409"/>
                    </a:moveTo>
                    <a:lnTo>
                      <a:pt x="1769" y="387"/>
                    </a:lnTo>
                    <a:lnTo>
                      <a:pt x="1815" y="341"/>
                    </a:lnTo>
                    <a:lnTo>
                      <a:pt x="1859" y="295"/>
                    </a:lnTo>
                    <a:lnTo>
                      <a:pt x="1880" y="274"/>
                    </a:lnTo>
                    <a:lnTo>
                      <a:pt x="2028" y="290"/>
                    </a:lnTo>
                    <a:lnTo>
                      <a:pt x="2040" y="416"/>
                    </a:lnTo>
                    <a:lnTo>
                      <a:pt x="2005" y="446"/>
                    </a:lnTo>
                    <a:lnTo>
                      <a:pt x="2076" y="520"/>
                    </a:lnTo>
                    <a:lnTo>
                      <a:pt x="1951" y="511"/>
                    </a:lnTo>
                    <a:lnTo>
                      <a:pt x="1939" y="527"/>
                    </a:lnTo>
                    <a:lnTo>
                      <a:pt x="1914" y="564"/>
                    </a:lnTo>
                    <a:lnTo>
                      <a:pt x="1901" y="584"/>
                    </a:lnTo>
                    <a:lnTo>
                      <a:pt x="1889" y="601"/>
                    </a:lnTo>
                    <a:lnTo>
                      <a:pt x="1880" y="613"/>
                    </a:lnTo>
                    <a:lnTo>
                      <a:pt x="1875" y="618"/>
                    </a:lnTo>
                    <a:lnTo>
                      <a:pt x="1860" y="618"/>
                    </a:lnTo>
                    <a:lnTo>
                      <a:pt x="1830" y="617"/>
                    </a:lnTo>
                    <a:lnTo>
                      <a:pt x="1802" y="615"/>
                    </a:lnTo>
                    <a:lnTo>
                      <a:pt x="1789" y="614"/>
                    </a:lnTo>
                    <a:lnTo>
                      <a:pt x="1836" y="499"/>
                    </a:lnTo>
                    <a:lnTo>
                      <a:pt x="1935" y="458"/>
                    </a:lnTo>
                    <a:lnTo>
                      <a:pt x="1906" y="358"/>
                    </a:lnTo>
                    <a:lnTo>
                      <a:pt x="1745" y="413"/>
                    </a:lnTo>
                    <a:lnTo>
                      <a:pt x="1745" y="409"/>
                    </a:lnTo>
                    <a:close/>
                  </a:path>
                </a:pathLst>
              </a:custGeom>
              <a:gradFill flip="none" rotWithShape="1">
                <a:gsLst>
                  <a:gs pos="50000">
                    <a:srgbClr val="0070C0"/>
                  </a:gs>
                  <a:gs pos="68000">
                    <a:srgbClr val="00589A"/>
                  </a:gs>
                  <a:gs pos="100000">
                    <a:srgbClr val="00589A"/>
                  </a:gs>
                  <a:gs pos="38000">
                    <a:srgbClr val="0070C0"/>
                  </a:gs>
                </a:gsLst>
                <a:path path="circle">
                  <a:fillToRect l="50000" t="50000" r="50000" b="50000"/>
                </a:path>
                <a:tileRect/>
              </a:gradFill>
              <a:ln w="9525">
                <a:noFill/>
                <a:miter lim="800000"/>
                <a:headEnd/>
                <a:tailEnd/>
              </a:ln>
              <a:effectLst>
                <a:outerShdw blurRad="50800" dist="12700" dir="2700000">
                  <a:srgbClr val="000000">
                    <a:alpha val="85000"/>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64" name="Freeform 37"/>
              <p:cNvSpPr>
                <a:spLocks noEditPoints="1"/>
              </p:cNvSpPr>
              <p:nvPr/>
            </p:nvSpPr>
            <p:spPr bwMode="auto">
              <a:xfrm>
                <a:off x="7413402" y="1417590"/>
                <a:ext cx="992057" cy="1799545"/>
              </a:xfrm>
              <a:custGeom>
                <a:avLst/>
                <a:gdLst>
                  <a:gd name="T0" fmla="*/ 1604 w 2584"/>
                  <a:gd name="T1" fmla="*/ 4434 h 4679"/>
                  <a:gd name="T2" fmla="*/ 1675 w 2584"/>
                  <a:gd name="T3" fmla="*/ 4184 h 4679"/>
                  <a:gd name="T4" fmla="*/ 1726 w 2584"/>
                  <a:gd name="T5" fmla="*/ 3926 h 4679"/>
                  <a:gd name="T6" fmla="*/ 1830 w 2584"/>
                  <a:gd name="T7" fmla="*/ 3671 h 4679"/>
                  <a:gd name="T8" fmla="*/ 1774 w 2584"/>
                  <a:gd name="T9" fmla="*/ 3406 h 4679"/>
                  <a:gd name="T10" fmla="*/ 1716 w 2584"/>
                  <a:gd name="T11" fmla="*/ 3205 h 4679"/>
                  <a:gd name="T12" fmla="*/ 1690 w 2584"/>
                  <a:gd name="T13" fmla="*/ 3029 h 4679"/>
                  <a:gd name="T14" fmla="*/ 1509 w 2584"/>
                  <a:gd name="T15" fmla="*/ 2949 h 4679"/>
                  <a:gd name="T16" fmla="*/ 1280 w 2584"/>
                  <a:gd name="T17" fmla="*/ 3033 h 4679"/>
                  <a:gd name="T18" fmla="*/ 1093 w 2584"/>
                  <a:gd name="T19" fmla="*/ 3095 h 4679"/>
                  <a:gd name="T20" fmla="*/ 820 w 2584"/>
                  <a:gd name="T21" fmla="*/ 2985 h 4679"/>
                  <a:gd name="T22" fmla="*/ 712 w 2584"/>
                  <a:gd name="T23" fmla="*/ 2798 h 4679"/>
                  <a:gd name="T24" fmla="*/ 567 w 2584"/>
                  <a:gd name="T25" fmla="*/ 2531 h 4679"/>
                  <a:gd name="T26" fmla="*/ 504 w 2584"/>
                  <a:gd name="T27" fmla="*/ 2232 h 4679"/>
                  <a:gd name="T28" fmla="*/ 665 w 2584"/>
                  <a:gd name="T29" fmla="*/ 1939 h 4679"/>
                  <a:gd name="T30" fmla="*/ 802 w 2584"/>
                  <a:gd name="T31" fmla="*/ 1699 h 4679"/>
                  <a:gd name="T32" fmla="*/ 891 w 2584"/>
                  <a:gd name="T33" fmla="*/ 1507 h 4679"/>
                  <a:gd name="T34" fmla="*/ 1045 w 2584"/>
                  <a:gd name="T35" fmla="*/ 1494 h 4679"/>
                  <a:gd name="T36" fmla="*/ 1262 w 2584"/>
                  <a:gd name="T37" fmla="*/ 1369 h 4679"/>
                  <a:gd name="T38" fmla="*/ 1447 w 2584"/>
                  <a:gd name="T39" fmla="*/ 1446 h 4679"/>
                  <a:gd name="T40" fmla="*/ 1606 w 2584"/>
                  <a:gd name="T41" fmla="*/ 1508 h 4679"/>
                  <a:gd name="T42" fmla="*/ 1766 w 2584"/>
                  <a:gd name="T43" fmla="*/ 1479 h 4679"/>
                  <a:gd name="T44" fmla="*/ 1959 w 2584"/>
                  <a:gd name="T45" fmla="*/ 1474 h 4679"/>
                  <a:gd name="T46" fmla="*/ 2033 w 2584"/>
                  <a:gd name="T47" fmla="*/ 1304 h 4679"/>
                  <a:gd name="T48" fmla="*/ 1886 w 2584"/>
                  <a:gd name="T49" fmla="*/ 1214 h 4679"/>
                  <a:gd name="T50" fmla="*/ 1695 w 2584"/>
                  <a:gd name="T51" fmla="*/ 1084 h 4679"/>
                  <a:gd name="T52" fmla="*/ 1710 w 2584"/>
                  <a:gd name="T53" fmla="*/ 1163 h 4679"/>
                  <a:gd name="T54" fmla="*/ 1632 w 2584"/>
                  <a:gd name="T55" fmla="*/ 1178 h 4679"/>
                  <a:gd name="T56" fmla="*/ 1397 w 2584"/>
                  <a:gd name="T57" fmla="*/ 997 h 4679"/>
                  <a:gd name="T58" fmla="*/ 1347 w 2584"/>
                  <a:gd name="T59" fmla="*/ 1021 h 4679"/>
                  <a:gd name="T60" fmla="*/ 1506 w 2584"/>
                  <a:gd name="T61" fmla="*/ 1172 h 4679"/>
                  <a:gd name="T62" fmla="*/ 1507 w 2584"/>
                  <a:gd name="T63" fmla="*/ 1263 h 4679"/>
                  <a:gd name="T64" fmla="*/ 1412 w 2584"/>
                  <a:gd name="T65" fmla="*/ 1264 h 4679"/>
                  <a:gd name="T66" fmla="*/ 1492 w 2584"/>
                  <a:gd name="T67" fmla="*/ 1234 h 4679"/>
                  <a:gd name="T68" fmla="*/ 1304 w 2584"/>
                  <a:gd name="T69" fmla="*/ 1080 h 4679"/>
                  <a:gd name="T70" fmla="*/ 1124 w 2584"/>
                  <a:gd name="T71" fmla="*/ 1051 h 4679"/>
                  <a:gd name="T72" fmla="*/ 1040 w 2584"/>
                  <a:gd name="T73" fmla="*/ 1190 h 4679"/>
                  <a:gd name="T74" fmla="*/ 935 w 2584"/>
                  <a:gd name="T75" fmla="*/ 1430 h 4679"/>
                  <a:gd name="T76" fmla="*/ 729 w 2584"/>
                  <a:gd name="T77" fmla="*/ 1394 h 4679"/>
                  <a:gd name="T78" fmla="*/ 683 w 2584"/>
                  <a:gd name="T79" fmla="*/ 1142 h 4679"/>
                  <a:gd name="T80" fmla="*/ 773 w 2584"/>
                  <a:gd name="T81" fmla="*/ 1079 h 4679"/>
                  <a:gd name="T82" fmla="*/ 914 w 2584"/>
                  <a:gd name="T83" fmla="*/ 1068 h 4679"/>
                  <a:gd name="T84" fmla="*/ 800 w 2584"/>
                  <a:gd name="T85" fmla="*/ 915 h 4679"/>
                  <a:gd name="T86" fmla="*/ 849 w 2584"/>
                  <a:gd name="T87" fmla="*/ 796 h 4679"/>
                  <a:gd name="T88" fmla="*/ 864 w 2584"/>
                  <a:gd name="T89" fmla="*/ 627 h 4679"/>
                  <a:gd name="T90" fmla="*/ 854 w 2584"/>
                  <a:gd name="T91" fmla="*/ 499 h 4679"/>
                  <a:gd name="T92" fmla="*/ 782 w 2584"/>
                  <a:gd name="T93" fmla="*/ 418 h 4679"/>
                  <a:gd name="T94" fmla="*/ 611 w 2584"/>
                  <a:gd name="T95" fmla="*/ 309 h 4679"/>
                  <a:gd name="T96" fmla="*/ 559 w 2584"/>
                  <a:gd name="T97" fmla="*/ 45 h 4679"/>
                  <a:gd name="T98" fmla="*/ 773 w 2584"/>
                  <a:gd name="T99" fmla="*/ 48 h 4679"/>
                  <a:gd name="T100" fmla="*/ 920 w 2584"/>
                  <a:gd name="T101" fmla="*/ 102 h 4679"/>
                  <a:gd name="T102" fmla="*/ 1061 w 2584"/>
                  <a:gd name="T103" fmla="*/ 48 h 4679"/>
                  <a:gd name="T104" fmla="*/ 1717 w 2584"/>
                  <a:gd name="T105" fmla="*/ 523 h 4679"/>
                  <a:gd name="T106" fmla="*/ 2184 w 2584"/>
                  <a:gd name="T107" fmla="*/ 1115 h 4679"/>
                  <a:gd name="T108" fmla="*/ 2470 w 2584"/>
                  <a:gd name="T109" fmla="*/ 1760 h 4679"/>
                  <a:gd name="T110" fmla="*/ 2582 w 2584"/>
                  <a:gd name="T111" fmla="*/ 2389 h 4679"/>
                  <a:gd name="T112" fmla="*/ 2530 w 2584"/>
                  <a:gd name="T113" fmla="*/ 3030 h 4679"/>
                  <a:gd name="T114" fmla="*/ 2330 w 2584"/>
                  <a:gd name="T115" fmla="*/ 3711 h 4679"/>
                  <a:gd name="T116" fmla="*/ 1990 w 2584"/>
                  <a:gd name="T117" fmla="*/ 4312 h 4679"/>
                  <a:gd name="T118" fmla="*/ 1574 w 2584"/>
                  <a:gd name="T119" fmla="*/ 4675 h 4679"/>
                  <a:gd name="T120" fmla="*/ 0 w 2584"/>
                  <a:gd name="T121" fmla="*/ 285 h 4679"/>
                  <a:gd name="T122" fmla="*/ 513 w 2584"/>
                  <a:gd name="T123" fmla="*/ 509 h 4679"/>
                  <a:gd name="T124" fmla="*/ 799 w 2584"/>
                  <a:gd name="T125" fmla="*/ 670 h 4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4" h="4679">
                    <a:moveTo>
                      <a:pt x="1544" y="4665"/>
                    </a:moveTo>
                    <a:lnTo>
                      <a:pt x="1557" y="4630"/>
                    </a:lnTo>
                    <a:lnTo>
                      <a:pt x="1571" y="4594"/>
                    </a:lnTo>
                    <a:lnTo>
                      <a:pt x="1585" y="4559"/>
                    </a:lnTo>
                    <a:lnTo>
                      <a:pt x="1598" y="4524"/>
                    </a:lnTo>
                    <a:lnTo>
                      <a:pt x="1600" y="4493"/>
                    </a:lnTo>
                    <a:lnTo>
                      <a:pt x="1601" y="4464"/>
                    </a:lnTo>
                    <a:lnTo>
                      <a:pt x="1604" y="4434"/>
                    </a:lnTo>
                    <a:lnTo>
                      <a:pt x="1606" y="4403"/>
                    </a:lnTo>
                    <a:lnTo>
                      <a:pt x="1624" y="4375"/>
                    </a:lnTo>
                    <a:lnTo>
                      <a:pt x="1644" y="4347"/>
                    </a:lnTo>
                    <a:lnTo>
                      <a:pt x="1664" y="4318"/>
                    </a:lnTo>
                    <a:lnTo>
                      <a:pt x="1684" y="4290"/>
                    </a:lnTo>
                    <a:lnTo>
                      <a:pt x="1681" y="4254"/>
                    </a:lnTo>
                    <a:lnTo>
                      <a:pt x="1678" y="4220"/>
                    </a:lnTo>
                    <a:lnTo>
                      <a:pt x="1675" y="4184"/>
                    </a:lnTo>
                    <a:lnTo>
                      <a:pt x="1673" y="4149"/>
                    </a:lnTo>
                    <a:lnTo>
                      <a:pt x="1670" y="4114"/>
                    </a:lnTo>
                    <a:lnTo>
                      <a:pt x="1666" y="4078"/>
                    </a:lnTo>
                    <a:lnTo>
                      <a:pt x="1663" y="4044"/>
                    </a:lnTo>
                    <a:lnTo>
                      <a:pt x="1660" y="4008"/>
                    </a:lnTo>
                    <a:lnTo>
                      <a:pt x="1682" y="3981"/>
                    </a:lnTo>
                    <a:lnTo>
                      <a:pt x="1704" y="3954"/>
                    </a:lnTo>
                    <a:lnTo>
                      <a:pt x="1726" y="3926"/>
                    </a:lnTo>
                    <a:lnTo>
                      <a:pt x="1748" y="3900"/>
                    </a:lnTo>
                    <a:lnTo>
                      <a:pt x="1770" y="3873"/>
                    </a:lnTo>
                    <a:lnTo>
                      <a:pt x="1792" y="3846"/>
                    </a:lnTo>
                    <a:lnTo>
                      <a:pt x="1813" y="3819"/>
                    </a:lnTo>
                    <a:lnTo>
                      <a:pt x="1835" y="3791"/>
                    </a:lnTo>
                    <a:lnTo>
                      <a:pt x="1834" y="3752"/>
                    </a:lnTo>
                    <a:lnTo>
                      <a:pt x="1832" y="3711"/>
                    </a:lnTo>
                    <a:lnTo>
                      <a:pt x="1830" y="3671"/>
                    </a:lnTo>
                    <a:lnTo>
                      <a:pt x="1829" y="3630"/>
                    </a:lnTo>
                    <a:lnTo>
                      <a:pt x="1827" y="3589"/>
                    </a:lnTo>
                    <a:lnTo>
                      <a:pt x="1826" y="3549"/>
                    </a:lnTo>
                    <a:lnTo>
                      <a:pt x="1824" y="3508"/>
                    </a:lnTo>
                    <a:lnTo>
                      <a:pt x="1821" y="3469"/>
                    </a:lnTo>
                    <a:lnTo>
                      <a:pt x="1806" y="3448"/>
                    </a:lnTo>
                    <a:lnTo>
                      <a:pt x="1790" y="3427"/>
                    </a:lnTo>
                    <a:lnTo>
                      <a:pt x="1774" y="3406"/>
                    </a:lnTo>
                    <a:lnTo>
                      <a:pt x="1759" y="3384"/>
                    </a:lnTo>
                    <a:lnTo>
                      <a:pt x="1742" y="3363"/>
                    </a:lnTo>
                    <a:lnTo>
                      <a:pt x="1726" y="3342"/>
                    </a:lnTo>
                    <a:lnTo>
                      <a:pt x="1710" y="3321"/>
                    </a:lnTo>
                    <a:lnTo>
                      <a:pt x="1695" y="3300"/>
                    </a:lnTo>
                    <a:lnTo>
                      <a:pt x="1701" y="3269"/>
                    </a:lnTo>
                    <a:lnTo>
                      <a:pt x="1708" y="3236"/>
                    </a:lnTo>
                    <a:lnTo>
                      <a:pt x="1716" y="3205"/>
                    </a:lnTo>
                    <a:lnTo>
                      <a:pt x="1722" y="3173"/>
                    </a:lnTo>
                    <a:lnTo>
                      <a:pt x="1729" y="3141"/>
                    </a:lnTo>
                    <a:lnTo>
                      <a:pt x="1736" y="3109"/>
                    </a:lnTo>
                    <a:lnTo>
                      <a:pt x="1743" y="3078"/>
                    </a:lnTo>
                    <a:lnTo>
                      <a:pt x="1749" y="3045"/>
                    </a:lnTo>
                    <a:lnTo>
                      <a:pt x="1729" y="3040"/>
                    </a:lnTo>
                    <a:lnTo>
                      <a:pt x="1710" y="3035"/>
                    </a:lnTo>
                    <a:lnTo>
                      <a:pt x="1690" y="3029"/>
                    </a:lnTo>
                    <a:lnTo>
                      <a:pt x="1671" y="3023"/>
                    </a:lnTo>
                    <a:lnTo>
                      <a:pt x="1651" y="3018"/>
                    </a:lnTo>
                    <a:lnTo>
                      <a:pt x="1631" y="3012"/>
                    </a:lnTo>
                    <a:lnTo>
                      <a:pt x="1611" y="3007"/>
                    </a:lnTo>
                    <a:lnTo>
                      <a:pt x="1591" y="3001"/>
                    </a:lnTo>
                    <a:lnTo>
                      <a:pt x="1564" y="2984"/>
                    </a:lnTo>
                    <a:lnTo>
                      <a:pt x="1536" y="2967"/>
                    </a:lnTo>
                    <a:lnTo>
                      <a:pt x="1509" y="2949"/>
                    </a:lnTo>
                    <a:lnTo>
                      <a:pt x="1481" y="2932"/>
                    </a:lnTo>
                    <a:lnTo>
                      <a:pt x="1450" y="2957"/>
                    </a:lnTo>
                    <a:lnTo>
                      <a:pt x="1418" y="2982"/>
                    </a:lnTo>
                    <a:lnTo>
                      <a:pt x="1386" y="3007"/>
                    </a:lnTo>
                    <a:lnTo>
                      <a:pt x="1354" y="3032"/>
                    </a:lnTo>
                    <a:lnTo>
                      <a:pt x="1329" y="3033"/>
                    </a:lnTo>
                    <a:lnTo>
                      <a:pt x="1304" y="3033"/>
                    </a:lnTo>
                    <a:lnTo>
                      <a:pt x="1280" y="3033"/>
                    </a:lnTo>
                    <a:lnTo>
                      <a:pt x="1255" y="3034"/>
                    </a:lnTo>
                    <a:lnTo>
                      <a:pt x="1229" y="3034"/>
                    </a:lnTo>
                    <a:lnTo>
                      <a:pt x="1204" y="3035"/>
                    </a:lnTo>
                    <a:lnTo>
                      <a:pt x="1180" y="3035"/>
                    </a:lnTo>
                    <a:lnTo>
                      <a:pt x="1155" y="3035"/>
                    </a:lnTo>
                    <a:lnTo>
                      <a:pt x="1134" y="3055"/>
                    </a:lnTo>
                    <a:lnTo>
                      <a:pt x="1113" y="3075"/>
                    </a:lnTo>
                    <a:lnTo>
                      <a:pt x="1093" y="3095"/>
                    </a:lnTo>
                    <a:lnTo>
                      <a:pt x="1072" y="3114"/>
                    </a:lnTo>
                    <a:lnTo>
                      <a:pt x="1037" y="3096"/>
                    </a:lnTo>
                    <a:lnTo>
                      <a:pt x="1000" y="3078"/>
                    </a:lnTo>
                    <a:lnTo>
                      <a:pt x="964" y="3059"/>
                    </a:lnTo>
                    <a:lnTo>
                      <a:pt x="928" y="3040"/>
                    </a:lnTo>
                    <a:lnTo>
                      <a:pt x="892" y="3022"/>
                    </a:lnTo>
                    <a:lnTo>
                      <a:pt x="855" y="3003"/>
                    </a:lnTo>
                    <a:lnTo>
                      <a:pt x="820" y="2985"/>
                    </a:lnTo>
                    <a:lnTo>
                      <a:pt x="783" y="2967"/>
                    </a:lnTo>
                    <a:lnTo>
                      <a:pt x="774" y="2943"/>
                    </a:lnTo>
                    <a:lnTo>
                      <a:pt x="763" y="2919"/>
                    </a:lnTo>
                    <a:lnTo>
                      <a:pt x="753" y="2894"/>
                    </a:lnTo>
                    <a:lnTo>
                      <a:pt x="742" y="2870"/>
                    </a:lnTo>
                    <a:lnTo>
                      <a:pt x="732" y="2846"/>
                    </a:lnTo>
                    <a:lnTo>
                      <a:pt x="721" y="2822"/>
                    </a:lnTo>
                    <a:lnTo>
                      <a:pt x="712" y="2798"/>
                    </a:lnTo>
                    <a:lnTo>
                      <a:pt x="701" y="2774"/>
                    </a:lnTo>
                    <a:lnTo>
                      <a:pt x="667" y="2747"/>
                    </a:lnTo>
                    <a:lnTo>
                      <a:pt x="632" y="2719"/>
                    </a:lnTo>
                    <a:lnTo>
                      <a:pt x="598" y="2691"/>
                    </a:lnTo>
                    <a:lnTo>
                      <a:pt x="563" y="2664"/>
                    </a:lnTo>
                    <a:lnTo>
                      <a:pt x="565" y="2620"/>
                    </a:lnTo>
                    <a:lnTo>
                      <a:pt x="566" y="2576"/>
                    </a:lnTo>
                    <a:lnTo>
                      <a:pt x="567" y="2531"/>
                    </a:lnTo>
                    <a:lnTo>
                      <a:pt x="568" y="2487"/>
                    </a:lnTo>
                    <a:lnTo>
                      <a:pt x="570" y="2443"/>
                    </a:lnTo>
                    <a:lnTo>
                      <a:pt x="571" y="2399"/>
                    </a:lnTo>
                    <a:lnTo>
                      <a:pt x="573" y="2354"/>
                    </a:lnTo>
                    <a:lnTo>
                      <a:pt x="574" y="2310"/>
                    </a:lnTo>
                    <a:lnTo>
                      <a:pt x="551" y="2285"/>
                    </a:lnTo>
                    <a:lnTo>
                      <a:pt x="527" y="2258"/>
                    </a:lnTo>
                    <a:lnTo>
                      <a:pt x="504" y="2232"/>
                    </a:lnTo>
                    <a:lnTo>
                      <a:pt x="481" y="2207"/>
                    </a:lnTo>
                    <a:lnTo>
                      <a:pt x="508" y="2168"/>
                    </a:lnTo>
                    <a:lnTo>
                      <a:pt x="534" y="2131"/>
                    </a:lnTo>
                    <a:lnTo>
                      <a:pt x="560" y="2092"/>
                    </a:lnTo>
                    <a:lnTo>
                      <a:pt x="586" y="2054"/>
                    </a:lnTo>
                    <a:lnTo>
                      <a:pt x="612" y="2015"/>
                    </a:lnTo>
                    <a:lnTo>
                      <a:pt x="639" y="1978"/>
                    </a:lnTo>
                    <a:lnTo>
                      <a:pt x="665" y="1939"/>
                    </a:lnTo>
                    <a:lnTo>
                      <a:pt x="691" y="1901"/>
                    </a:lnTo>
                    <a:lnTo>
                      <a:pt x="720" y="1874"/>
                    </a:lnTo>
                    <a:lnTo>
                      <a:pt x="750" y="1848"/>
                    </a:lnTo>
                    <a:lnTo>
                      <a:pt x="778" y="1821"/>
                    </a:lnTo>
                    <a:lnTo>
                      <a:pt x="807" y="1794"/>
                    </a:lnTo>
                    <a:lnTo>
                      <a:pt x="806" y="1763"/>
                    </a:lnTo>
                    <a:lnTo>
                      <a:pt x="804" y="1730"/>
                    </a:lnTo>
                    <a:lnTo>
                      <a:pt x="802" y="1699"/>
                    </a:lnTo>
                    <a:lnTo>
                      <a:pt x="801" y="1668"/>
                    </a:lnTo>
                    <a:lnTo>
                      <a:pt x="814" y="1644"/>
                    </a:lnTo>
                    <a:lnTo>
                      <a:pt x="826" y="1621"/>
                    </a:lnTo>
                    <a:lnTo>
                      <a:pt x="840" y="1598"/>
                    </a:lnTo>
                    <a:lnTo>
                      <a:pt x="852" y="1576"/>
                    </a:lnTo>
                    <a:lnTo>
                      <a:pt x="865" y="1553"/>
                    </a:lnTo>
                    <a:lnTo>
                      <a:pt x="878" y="1530"/>
                    </a:lnTo>
                    <a:lnTo>
                      <a:pt x="891" y="1507"/>
                    </a:lnTo>
                    <a:lnTo>
                      <a:pt x="904" y="1485"/>
                    </a:lnTo>
                    <a:lnTo>
                      <a:pt x="925" y="1486"/>
                    </a:lnTo>
                    <a:lnTo>
                      <a:pt x="944" y="1487"/>
                    </a:lnTo>
                    <a:lnTo>
                      <a:pt x="964" y="1488"/>
                    </a:lnTo>
                    <a:lnTo>
                      <a:pt x="984" y="1490"/>
                    </a:lnTo>
                    <a:lnTo>
                      <a:pt x="1005" y="1492"/>
                    </a:lnTo>
                    <a:lnTo>
                      <a:pt x="1025" y="1493"/>
                    </a:lnTo>
                    <a:lnTo>
                      <a:pt x="1045" y="1494"/>
                    </a:lnTo>
                    <a:lnTo>
                      <a:pt x="1065" y="1496"/>
                    </a:lnTo>
                    <a:lnTo>
                      <a:pt x="1094" y="1467"/>
                    </a:lnTo>
                    <a:lnTo>
                      <a:pt x="1124" y="1440"/>
                    </a:lnTo>
                    <a:lnTo>
                      <a:pt x="1153" y="1413"/>
                    </a:lnTo>
                    <a:lnTo>
                      <a:pt x="1182" y="1386"/>
                    </a:lnTo>
                    <a:lnTo>
                      <a:pt x="1209" y="1379"/>
                    </a:lnTo>
                    <a:lnTo>
                      <a:pt x="1236" y="1374"/>
                    </a:lnTo>
                    <a:lnTo>
                      <a:pt x="1262" y="1369"/>
                    </a:lnTo>
                    <a:lnTo>
                      <a:pt x="1289" y="1363"/>
                    </a:lnTo>
                    <a:lnTo>
                      <a:pt x="1315" y="1357"/>
                    </a:lnTo>
                    <a:lnTo>
                      <a:pt x="1343" y="1352"/>
                    </a:lnTo>
                    <a:lnTo>
                      <a:pt x="1369" y="1346"/>
                    </a:lnTo>
                    <a:lnTo>
                      <a:pt x="1395" y="1341"/>
                    </a:lnTo>
                    <a:lnTo>
                      <a:pt x="1413" y="1376"/>
                    </a:lnTo>
                    <a:lnTo>
                      <a:pt x="1430" y="1411"/>
                    </a:lnTo>
                    <a:lnTo>
                      <a:pt x="1447" y="1446"/>
                    </a:lnTo>
                    <a:lnTo>
                      <a:pt x="1464" y="1481"/>
                    </a:lnTo>
                    <a:lnTo>
                      <a:pt x="1484" y="1485"/>
                    </a:lnTo>
                    <a:lnTo>
                      <a:pt x="1505" y="1489"/>
                    </a:lnTo>
                    <a:lnTo>
                      <a:pt x="1525" y="1494"/>
                    </a:lnTo>
                    <a:lnTo>
                      <a:pt x="1545" y="1497"/>
                    </a:lnTo>
                    <a:lnTo>
                      <a:pt x="1565" y="1501"/>
                    </a:lnTo>
                    <a:lnTo>
                      <a:pt x="1586" y="1505"/>
                    </a:lnTo>
                    <a:lnTo>
                      <a:pt x="1606" y="1508"/>
                    </a:lnTo>
                    <a:lnTo>
                      <a:pt x="1626" y="1512"/>
                    </a:lnTo>
                    <a:lnTo>
                      <a:pt x="1663" y="1530"/>
                    </a:lnTo>
                    <a:lnTo>
                      <a:pt x="1700" y="1548"/>
                    </a:lnTo>
                    <a:lnTo>
                      <a:pt x="1737" y="1567"/>
                    </a:lnTo>
                    <a:lnTo>
                      <a:pt x="1773" y="1585"/>
                    </a:lnTo>
                    <a:lnTo>
                      <a:pt x="1771" y="1549"/>
                    </a:lnTo>
                    <a:lnTo>
                      <a:pt x="1768" y="1515"/>
                    </a:lnTo>
                    <a:lnTo>
                      <a:pt x="1766" y="1479"/>
                    </a:lnTo>
                    <a:lnTo>
                      <a:pt x="1763" y="1443"/>
                    </a:lnTo>
                    <a:lnTo>
                      <a:pt x="1791" y="1448"/>
                    </a:lnTo>
                    <a:lnTo>
                      <a:pt x="1819" y="1453"/>
                    </a:lnTo>
                    <a:lnTo>
                      <a:pt x="1847" y="1457"/>
                    </a:lnTo>
                    <a:lnTo>
                      <a:pt x="1875" y="1461"/>
                    </a:lnTo>
                    <a:lnTo>
                      <a:pt x="1903" y="1465"/>
                    </a:lnTo>
                    <a:lnTo>
                      <a:pt x="1930" y="1470"/>
                    </a:lnTo>
                    <a:lnTo>
                      <a:pt x="1959" y="1474"/>
                    </a:lnTo>
                    <a:lnTo>
                      <a:pt x="1987" y="1478"/>
                    </a:lnTo>
                    <a:lnTo>
                      <a:pt x="2008" y="1459"/>
                    </a:lnTo>
                    <a:lnTo>
                      <a:pt x="2030" y="1440"/>
                    </a:lnTo>
                    <a:lnTo>
                      <a:pt x="2051" y="1421"/>
                    </a:lnTo>
                    <a:lnTo>
                      <a:pt x="2073" y="1402"/>
                    </a:lnTo>
                    <a:lnTo>
                      <a:pt x="2059" y="1370"/>
                    </a:lnTo>
                    <a:lnTo>
                      <a:pt x="2046" y="1338"/>
                    </a:lnTo>
                    <a:lnTo>
                      <a:pt x="2033" y="1304"/>
                    </a:lnTo>
                    <a:lnTo>
                      <a:pt x="2019" y="1271"/>
                    </a:lnTo>
                    <a:lnTo>
                      <a:pt x="2006" y="1239"/>
                    </a:lnTo>
                    <a:lnTo>
                      <a:pt x="1992" y="1207"/>
                    </a:lnTo>
                    <a:lnTo>
                      <a:pt x="1980" y="1174"/>
                    </a:lnTo>
                    <a:lnTo>
                      <a:pt x="1966" y="1142"/>
                    </a:lnTo>
                    <a:lnTo>
                      <a:pt x="1940" y="1166"/>
                    </a:lnTo>
                    <a:lnTo>
                      <a:pt x="1913" y="1190"/>
                    </a:lnTo>
                    <a:lnTo>
                      <a:pt x="1886" y="1214"/>
                    </a:lnTo>
                    <a:lnTo>
                      <a:pt x="1859" y="1238"/>
                    </a:lnTo>
                    <a:lnTo>
                      <a:pt x="1834" y="1220"/>
                    </a:lnTo>
                    <a:lnTo>
                      <a:pt x="1808" y="1203"/>
                    </a:lnTo>
                    <a:lnTo>
                      <a:pt x="1783" y="1186"/>
                    </a:lnTo>
                    <a:lnTo>
                      <a:pt x="1757" y="1169"/>
                    </a:lnTo>
                    <a:lnTo>
                      <a:pt x="1736" y="1141"/>
                    </a:lnTo>
                    <a:lnTo>
                      <a:pt x="1716" y="1112"/>
                    </a:lnTo>
                    <a:lnTo>
                      <a:pt x="1695" y="1084"/>
                    </a:lnTo>
                    <a:lnTo>
                      <a:pt x="1674" y="1056"/>
                    </a:lnTo>
                    <a:lnTo>
                      <a:pt x="1670" y="1067"/>
                    </a:lnTo>
                    <a:lnTo>
                      <a:pt x="1665" y="1080"/>
                    </a:lnTo>
                    <a:lnTo>
                      <a:pt x="1661" y="1091"/>
                    </a:lnTo>
                    <a:lnTo>
                      <a:pt x="1657" y="1104"/>
                    </a:lnTo>
                    <a:lnTo>
                      <a:pt x="1675" y="1123"/>
                    </a:lnTo>
                    <a:lnTo>
                      <a:pt x="1693" y="1143"/>
                    </a:lnTo>
                    <a:lnTo>
                      <a:pt x="1710" y="1163"/>
                    </a:lnTo>
                    <a:lnTo>
                      <a:pt x="1729" y="1182"/>
                    </a:lnTo>
                    <a:lnTo>
                      <a:pt x="1726" y="1202"/>
                    </a:lnTo>
                    <a:lnTo>
                      <a:pt x="1724" y="1222"/>
                    </a:lnTo>
                    <a:lnTo>
                      <a:pt x="1721" y="1242"/>
                    </a:lnTo>
                    <a:lnTo>
                      <a:pt x="1719" y="1261"/>
                    </a:lnTo>
                    <a:lnTo>
                      <a:pt x="1689" y="1234"/>
                    </a:lnTo>
                    <a:lnTo>
                      <a:pt x="1661" y="1205"/>
                    </a:lnTo>
                    <a:lnTo>
                      <a:pt x="1632" y="1178"/>
                    </a:lnTo>
                    <a:lnTo>
                      <a:pt x="1604" y="1150"/>
                    </a:lnTo>
                    <a:lnTo>
                      <a:pt x="1574" y="1122"/>
                    </a:lnTo>
                    <a:lnTo>
                      <a:pt x="1546" y="1094"/>
                    </a:lnTo>
                    <a:lnTo>
                      <a:pt x="1517" y="1066"/>
                    </a:lnTo>
                    <a:lnTo>
                      <a:pt x="1488" y="1038"/>
                    </a:lnTo>
                    <a:lnTo>
                      <a:pt x="1458" y="1024"/>
                    </a:lnTo>
                    <a:lnTo>
                      <a:pt x="1428" y="1011"/>
                    </a:lnTo>
                    <a:lnTo>
                      <a:pt x="1397" y="997"/>
                    </a:lnTo>
                    <a:lnTo>
                      <a:pt x="1367" y="983"/>
                    </a:lnTo>
                    <a:lnTo>
                      <a:pt x="1335" y="970"/>
                    </a:lnTo>
                    <a:lnTo>
                      <a:pt x="1305" y="955"/>
                    </a:lnTo>
                    <a:lnTo>
                      <a:pt x="1275" y="941"/>
                    </a:lnTo>
                    <a:lnTo>
                      <a:pt x="1244" y="928"/>
                    </a:lnTo>
                    <a:lnTo>
                      <a:pt x="1279" y="959"/>
                    </a:lnTo>
                    <a:lnTo>
                      <a:pt x="1313" y="990"/>
                    </a:lnTo>
                    <a:lnTo>
                      <a:pt x="1347" y="1021"/>
                    </a:lnTo>
                    <a:lnTo>
                      <a:pt x="1381" y="1051"/>
                    </a:lnTo>
                    <a:lnTo>
                      <a:pt x="1414" y="1071"/>
                    </a:lnTo>
                    <a:lnTo>
                      <a:pt x="1445" y="1091"/>
                    </a:lnTo>
                    <a:lnTo>
                      <a:pt x="1477" y="1111"/>
                    </a:lnTo>
                    <a:lnTo>
                      <a:pt x="1509" y="1131"/>
                    </a:lnTo>
                    <a:lnTo>
                      <a:pt x="1508" y="1145"/>
                    </a:lnTo>
                    <a:lnTo>
                      <a:pt x="1507" y="1158"/>
                    </a:lnTo>
                    <a:lnTo>
                      <a:pt x="1506" y="1172"/>
                    </a:lnTo>
                    <a:lnTo>
                      <a:pt x="1505" y="1186"/>
                    </a:lnTo>
                    <a:lnTo>
                      <a:pt x="1512" y="1201"/>
                    </a:lnTo>
                    <a:lnTo>
                      <a:pt x="1520" y="1217"/>
                    </a:lnTo>
                    <a:lnTo>
                      <a:pt x="1526" y="1233"/>
                    </a:lnTo>
                    <a:lnTo>
                      <a:pt x="1533" y="1247"/>
                    </a:lnTo>
                    <a:lnTo>
                      <a:pt x="1524" y="1253"/>
                    </a:lnTo>
                    <a:lnTo>
                      <a:pt x="1516" y="1258"/>
                    </a:lnTo>
                    <a:lnTo>
                      <a:pt x="1507" y="1263"/>
                    </a:lnTo>
                    <a:lnTo>
                      <a:pt x="1499" y="1268"/>
                    </a:lnTo>
                    <a:lnTo>
                      <a:pt x="1486" y="1277"/>
                    </a:lnTo>
                    <a:lnTo>
                      <a:pt x="1475" y="1285"/>
                    </a:lnTo>
                    <a:lnTo>
                      <a:pt x="1462" y="1295"/>
                    </a:lnTo>
                    <a:lnTo>
                      <a:pt x="1451" y="1303"/>
                    </a:lnTo>
                    <a:lnTo>
                      <a:pt x="1438" y="1290"/>
                    </a:lnTo>
                    <a:lnTo>
                      <a:pt x="1424" y="1277"/>
                    </a:lnTo>
                    <a:lnTo>
                      <a:pt x="1412" y="1264"/>
                    </a:lnTo>
                    <a:lnTo>
                      <a:pt x="1399" y="1252"/>
                    </a:lnTo>
                    <a:lnTo>
                      <a:pt x="1413" y="1247"/>
                    </a:lnTo>
                    <a:lnTo>
                      <a:pt x="1426" y="1242"/>
                    </a:lnTo>
                    <a:lnTo>
                      <a:pt x="1440" y="1238"/>
                    </a:lnTo>
                    <a:lnTo>
                      <a:pt x="1454" y="1234"/>
                    </a:lnTo>
                    <a:lnTo>
                      <a:pt x="1466" y="1234"/>
                    </a:lnTo>
                    <a:lnTo>
                      <a:pt x="1480" y="1234"/>
                    </a:lnTo>
                    <a:lnTo>
                      <a:pt x="1492" y="1234"/>
                    </a:lnTo>
                    <a:lnTo>
                      <a:pt x="1505" y="1234"/>
                    </a:lnTo>
                    <a:lnTo>
                      <a:pt x="1484" y="1205"/>
                    </a:lnTo>
                    <a:lnTo>
                      <a:pt x="1462" y="1177"/>
                    </a:lnTo>
                    <a:lnTo>
                      <a:pt x="1441" y="1149"/>
                    </a:lnTo>
                    <a:lnTo>
                      <a:pt x="1419" y="1121"/>
                    </a:lnTo>
                    <a:lnTo>
                      <a:pt x="1380" y="1107"/>
                    </a:lnTo>
                    <a:lnTo>
                      <a:pt x="1343" y="1093"/>
                    </a:lnTo>
                    <a:lnTo>
                      <a:pt x="1304" y="1080"/>
                    </a:lnTo>
                    <a:lnTo>
                      <a:pt x="1265" y="1065"/>
                    </a:lnTo>
                    <a:lnTo>
                      <a:pt x="1242" y="1046"/>
                    </a:lnTo>
                    <a:lnTo>
                      <a:pt x="1220" y="1026"/>
                    </a:lnTo>
                    <a:lnTo>
                      <a:pt x="1198" y="1006"/>
                    </a:lnTo>
                    <a:lnTo>
                      <a:pt x="1175" y="987"/>
                    </a:lnTo>
                    <a:lnTo>
                      <a:pt x="1158" y="1009"/>
                    </a:lnTo>
                    <a:lnTo>
                      <a:pt x="1141" y="1029"/>
                    </a:lnTo>
                    <a:lnTo>
                      <a:pt x="1124" y="1051"/>
                    </a:lnTo>
                    <a:lnTo>
                      <a:pt x="1107" y="1072"/>
                    </a:lnTo>
                    <a:lnTo>
                      <a:pt x="1090" y="1077"/>
                    </a:lnTo>
                    <a:lnTo>
                      <a:pt x="1074" y="1081"/>
                    </a:lnTo>
                    <a:lnTo>
                      <a:pt x="1058" y="1085"/>
                    </a:lnTo>
                    <a:lnTo>
                      <a:pt x="1041" y="1089"/>
                    </a:lnTo>
                    <a:lnTo>
                      <a:pt x="1041" y="1123"/>
                    </a:lnTo>
                    <a:lnTo>
                      <a:pt x="1041" y="1156"/>
                    </a:lnTo>
                    <a:lnTo>
                      <a:pt x="1040" y="1190"/>
                    </a:lnTo>
                    <a:lnTo>
                      <a:pt x="1040" y="1223"/>
                    </a:lnTo>
                    <a:lnTo>
                      <a:pt x="1039" y="1257"/>
                    </a:lnTo>
                    <a:lnTo>
                      <a:pt x="1039" y="1290"/>
                    </a:lnTo>
                    <a:lnTo>
                      <a:pt x="1039" y="1324"/>
                    </a:lnTo>
                    <a:lnTo>
                      <a:pt x="1038" y="1357"/>
                    </a:lnTo>
                    <a:lnTo>
                      <a:pt x="1003" y="1382"/>
                    </a:lnTo>
                    <a:lnTo>
                      <a:pt x="970" y="1406"/>
                    </a:lnTo>
                    <a:lnTo>
                      <a:pt x="935" y="1430"/>
                    </a:lnTo>
                    <a:lnTo>
                      <a:pt x="900" y="1454"/>
                    </a:lnTo>
                    <a:lnTo>
                      <a:pt x="876" y="1445"/>
                    </a:lnTo>
                    <a:lnTo>
                      <a:pt x="851" y="1437"/>
                    </a:lnTo>
                    <a:lnTo>
                      <a:pt x="827" y="1429"/>
                    </a:lnTo>
                    <a:lnTo>
                      <a:pt x="802" y="1419"/>
                    </a:lnTo>
                    <a:lnTo>
                      <a:pt x="778" y="1411"/>
                    </a:lnTo>
                    <a:lnTo>
                      <a:pt x="754" y="1402"/>
                    </a:lnTo>
                    <a:lnTo>
                      <a:pt x="729" y="1394"/>
                    </a:lnTo>
                    <a:lnTo>
                      <a:pt x="705" y="1386"/>
                    </a:lnTo>
                    <a:lnTo>
                      <a:pt x="711" y="1352"/>
                    </a:lnTo>
                    <a:lnTo>
                      <a:pt x="717" y="1320"/>
                    </a:lnTo>
                    <a:lnTo>
                      <a:pt x="723" y="1287"/>
                    </a:lnTo>
                    <a:lnTo>
                      <a:pt x="730" y="1255"/>
                    </a:lnTo>
                    <a:lnTo>
                      <a:pt x="714" y="1217"/>
                    </a:lnTo>
                    <a:lnTo>
                      <a:pt x="698" y="1179"/>
                    </a:lnTo>
                    <a:lnTo>
                      <a:pt x="683" y="1142"/>
                    </a:lnTo>
                    <a:lnTo>
                      <a:pt x="667" y="1104"/>
                    </a:lnTo>
                    <a:lnTo>
                      <a:pt x="686" y="1099"/>
                    </a:lnTo>
                    <a:lnTo>
                      <a:pt x="705" y="1092"/>
                    </a:lnTo>
                    <a:lnTo>
                      <a:pt x="723" y="1087"/>
                    </a:lnTo>
                    <a:lnTo>
                      <a:pt x="742" y="1082"/>
                    </a:lnTo>
                    <a:lnTo>
                      <a:pt x="752" y="1080"/>
                    </a:lnTo>
                    <a:lnTo>
                      <a:pt x="762" y="1079"/>
                    </a:lnTo>
                    <a:lnTo>
                      <a:pt x="773" y="1079"/>
                    </a:lnTo>
                    <a:lnTo>
                      <a:pt x="784" y="1078"/>
                    </a:lnTo>
                    <a:lnTo>
                      <a:pt x="809" y="1080"/>
                    </a:lnTo>
                    <a:lnTo>
                      <a:pt x="834" y="1082"/>
                    </a:lnTo>
                    <a:lnTo>
                      <a:pt x="861" y="1085"/>
                    </a:lnTo>
                    <a:lnTo>
                      <a:pt x="885" y="1088"/>
                    </a:lnTo>
                    <a:lnTo>
                      <a:pt x="908" y="1089"/>
                    </a:lnTo>
                    <a:lnTo>
                      <a:pt x="928" y="1089"/>
                    </a:lnTo>
                    <a:lnTo>
                      <a:pt x="914" y="1068"/>
                    </a:lnTo>
                    <a:lnTo>
                      <a:pt x="900" y="1047"/>
                    </a:lnTo>
                    <a:lnTo>
                      <a:pt x="887" y="1026"/>
                    </a:lnTo>
                    <a:lnTo>
                      <a:pt x="873" y="1005"/>
                    </a:lnTo>
                    <a:lnTo>
                      <a:pt x="860" y="984"/>
                    </a:lnTo>
                    <a:lnTo>
                      <a:pt x="845" y="963"/>
                    </a:lnTo>
                    <a:lnTo>
                      <a:pt x="831" y="943"/>
                    </a:lnTo>
                    <a:lnTo>
                      <a:pt x="818" y="922"/>
                    </a:lnTo>
                    <a:lnTo>
                      <a:pt x="800" y="915"/>
                    </a:lnTo>
                    <a:lnTo>
                      <a:pt x="782" y="909"/>
                    </a:lnTo>
                    <a:lnTo>
                      <a:pt x="764" y="903"/>
                    </a:lnTo>
                    <a:lnTo>
                      <a:pt x="745" y="897"/>
                    </a:lnTo>
                    <a:lnTo>
                      <a:pt x="772" y="878"/>
                    </a:lnTo>
                    <a:lnTo>
                      <a:pt x="798" y="858"/>
                    </a:lnTo>
                    <a:lnTo>
                      <a:pt x="823" y="838"/>
                    </a:lnTo>
                    <a:lnTo>
                      <a:pt x="849" y="818"/>
                    </a:lnTo>
                    <a:lnTo>
                      <a:pt x="849" y="796"/>
                    </a:lnTo>
                    <a:lnTo>
                      <a:pt x="849" y="773"/>
                    </a:lnTo>
                    <a:lnTo>
                      <a:pt x="849" y="750"/>
                    </a:lnTo>
                    <a:lnTo>
                      <a:pt x="849" y="727"/>
                    </a:lnTo>
                    <a:lnTo>
                      <a:pt x="849" y="705"/>
                    </a:lnTo>
                    <a:lnTo>
                      <a:pt x="849" y="682"/>
                    </a:lnTo>
                    <a:lnTo>
                      <a:pt x="849" y="659"/>
                    </a:lnTo>
                    <a:lnTo>
                      <a:pt x="849" y="636"/>
                    </a:lnTo>
                    <a:lnTo>
                      <a:pt x="864" y="627"/>
                    </a:lnTo>
                    <a:lnTo>
                      <a:pt x="878" y="619"/>
                    </a:lnTo>
                    <a:lnTo>
                      <a:pt x="893" y="610"/>
                    </a:lnTo>
                    <a:lnTo>
                      <a:pt x="908" y="602"/>
                    </a:lnTo>
                    <a:lnTo>
                      <a:pt x="888" y="577"/>
                    </a:lnTo>
                    <a:lnTo>
                      <a:pt x="869" y="552"/>
                    </a:lnTo>
                    <a:lnTo>
                      <a:pt x="850" y="527"/>
                    </a:lnTo>
                    <a:lnTo>
                      <a:pt x="831" y="501"/>
                    </a:lnTo>
                    <a:lnTo>
                      <a:pt x="854" y="499"/>
                    </a:lnTo>
                    <a:lnTo>
                      <a:pt x="876" y="496"/>
                    </a:lnTo>
                    <a:lnTo>
                      <a:pt x="898" y="494"/>
                    </a:lnTo>
                    <a:lnTo>
                      <a:pt x="921" y="492"/>
                    </a:lnTo>
                    <a:lnTo>
                      <a:pt x="888" y="468"/>
                    </a:lnTo>
                    <a:lnTo>
                      <a:pt x="855" y="445"/>
                    </a:lnTo>
                    <a:lnTo>
                      <a:pt x="823" y="422"/>
                    </a:lnTo>
                    <a:lnTo>
                      <a:pt x="790" y="399"/>
                    </a:lnTo>
                    <a:lnTo>
                      <a:pt x="782" y="418"/>
                    </a:lnTo>
                    <a:lnTo>
                      <a:pt x="774" y="436"/>
                    </a:lnTo>
                    <a:lnTo>
                      <a:pt x="764" y="455"/>
                    </a:lnTo>
                    <a:lnTo>
                      <a:pt x="756" y="474"/>
                    </a:lnTo>
                    <a:lnTo>
                      <a:pt x="720" y="442"/>
                    </a:lnTo>
                    <a:lnTo>
                      <a:pt x="684" y="409"/>
                    </a:lnTo>
                    <a:lnTo>
                      <a:pt x="648" y="377"/>
                    </a:lnTo>
                    <a:lnTo>
                      <a:pt x="611" y="343"/>
                    </a:lnTo>
                    <a:lnTo>
                      <a:pt x="611" y="309"/>
                    </a:lnTo>
                    <a:lnTo>
                      <a:pt x="611" y="273"/>
                    </a:lnTo>
                    <a:lnTo>
                      <a:pt x="611" y="238"/>
                    </a:lnTo>
                    <a:lnTo>
                      <a:pt x="611" y="203"/>
                    </a:lnTo>
                    <a:lnTo>
                      <a:pt x="591" y="164"/>
                    </a:lnTo>
                    <a:lnTo>
                      <a:pt x="573" y="125"/>
                    </a:lnTo>
                    <a:lnTo>
                      <a:pt x="553" y="86"/>
                    </a:lnTo>
                    <a:lnTo>
                      <a:pt x="533" y="48"/>
                    </a:lnTo>
                    <a:lnTo>
                      <a:pt x="559" y="45"/>
                    </a:lnTo>
                    <a:lnTo>
                      <a:pt x="585" y="41"/>
                    </a:lnTo>
                    <a:lnTo>
                      <a:pt x="611" y="37"/>
                    </a:lnTo>
                    <a:lnTo>
                      <a:pt x="638" y="34"/>
                    </a:lnTo>
                    <a:lnTo>
                      <a:pt x="664" y="31"/>
                    </a:lnTo>
                    <a:lnTo>
                      <a:pt x="690" y="28"/>
                    </a:lnTo>
                    <a:lnTo>
                      <a:pt x="716" y="24"/>
                    </a:lnTo>
                    <a:lnTo>
                      <a:pt x="742" y="20"/>
                    </a:lnTo>
                    <a:lnTo>
                      <a:pt x="773" y="48"/>
                    </a:lnTo>
                    <a:lnTo>
                      <a:pt x="802" y="74"/>
                    </a:lnTo>
                    <a:lnTo>
                      <a:pt x="832" y="100"/>
                    </a:lnTo>
                    <a:lnTo>
                      <a:pt x="863" y="127"/>
                    </a:lnTo>
                    <a:lnTo>
                      <a:pt x="877" y="127"/>
                    </a:lnTo>
                    <a:lnTo>
                      <a:pt x="892" y="127"/>
                    </a:lnTo>
                    <a:lnTo>
                      <a:pt x="907" y="127"/>
                    </a:lnTo>
                    <a:lnTo>
                      <a:pt x="921" y="127"/>
                    </a:lnTo>
                    <a:lnTo>
                      <a:pt x="920" y="102"/>
                    </a:lnTo>
                    <a:lnTo>
                      <a:pt x="919" y="77"/>
                    </a:lnTo>
                    <a:lnTo>
                      <a:pt x="918" y="52"/>
                    </a:lnTo>
                    <a:lnTo>
                      <a:pt x="917" y="28"/>
                    </a:lnTo>
                    <a:lnTo>
                      <a:pt x="930" y="20"/>
                    </a:lnTo>
                    <a:lnTo>
                      <a:pt x="941" y="14"/>
                    </a:lnTo>
                    <a:lnTo>
                      <a:pt x="954" y="7"/>
                    </a:lnTo>
                    <a:lnTo>
                      <a:pt x="965" y="0"/>
                    </a:lnTo>
                    <a:lnTo>
                      <a:pt x="1061" y="48"/>
                    </a:lnTo>
                    <a:lnTo>
                      <a:pt x="1154" y="99"/>
                    </a:lnTo>
                    <a:lnTo>
                      <a:pt x="1243" y="152"/>
                    </a:lnTo>
                    <a:lnTo>
                      <a:pt x="1329" y="209"/>
                    </a:lnTo>
                    <a:lnTo>
                      <a:pt x="1413" y="268"/>
                    </a:lnTo>
                    <a:lnTo>
                      <a:pt x="1494" y="329"/>
                    </a:lnTo>
                    <a:lnTo>
                      <a:pt x="1571" y="391"/>
                    </a:lnTo>
                    <a:lnTo>
                      <a:pt x="1645" y="456"/>
                    </a:lnTo>
                    <a:lnTo>
                      <a:pt x="1717" y="523"/>
                    </a:lnTo>
                    <a:lnTo>
                      <a:pt x="1785" y="593"/>
                    </a:lnTo>
                    <a:lnTo>
                      <a:pt x="1851" y="664"/>
                    </a:lnTo>
                    <a:lnTo>
                      <a:pt x="1914" y="735"/>
                    </a:lnTo>
                    <a:lnTo>
                      <a:pt x="1973" y="809"/>
                    </a:lnTo>
                    <a:lnTo>
                      <a:pt x="2030" y="884"/>
                    </a:lnTo>
                    <a:lnTo>
                      <a:pt x="2084" y="960"/>
                    </a:lnTo>
                    <a:lnTo>
                      <a:pt x="2136" y="1037"/>
                    </a:lnTo>
                    <a:lnTo>
                      <a:pt x="2184" y="1115"/>
                    </a:lnTo>
                    <a:lnTo>
                      <a:pt x="2229" y="1194"/>
                    </a:lnTo>
                    <a:lnTo>
                      <a:pt x="2272" y="1274"/>
                    </a:lnTo>
                    <a:lnTo>
                      <a:pt x="2312" y="1354"/>
                    </a:lnTo>
                    <a:lnTo>
                      <a:pt x="2350" y="1435"/>
                    </a:lnTo>
                    <a:lnTo>
                      <a:pt x="2383" y="1516"/>
                    </a:lnTo>
                    <a:lnTo>
                      <a:pt x="2416" y="1597"/>
                    </a:lnTo>
                    <a:lnTo>
                      <a:pt x="2444" y="1678"/>
                    </a:lnTo>
                    <a:lnTo>
                      <a:pt x="2470" y="1760"/>
                    </a:lnTo>
                    <a:lnTo>
                      <a:pt x="2493" y="1840"/>
                    </a:lnTo>
                    <a:lnTo>
                      <a:pt x="2514" y="1922"/>
                    </a:lnTo>
                    <a:lnTo>
                      <a:pt x="2532" y="2002"/>
                    </a:lnTo>
                    <a:lnTo>
                      <a:pt x="2548" y="2082"/>
                    </a:lnTo>
                    <a:lnTo>
                      <a:pt x="2560" y="2161"/>
                    </a:lnTo>
                    <a:lnTo>
                      <a:pt x="2571" y="2240"/>
                    </a:lnTo>
                    <a:lnTo>
                      <a:pt x="2578" y="2318"/>
                    </a:lnTo>
                    <a:lnTo>
                      <a:pt x="2582" y="2389"/>
                    </a:lnTo>
                    <a:lnTo>
                      <a:pt x="2584" y="2463"/>
                    </a:lnTo>
                    <a:lnTo>
                      <a:pt x="2583" y="2538"/>
                    </a:lnTo>
                    <a:lnTo>
                      <a:pt x="2580" y="2617"/>
                    </a:lnTo>
                    <a:lnTo>
                      <a:pt x="2575" y="2696"/>
                    </a:lnTo>
                    <a:lnTo>
                      <a:pt x="2567" y="2778"/>
                    </a:lnTo>
                    <a:lnTo>
                      <a:pt x="2557" y="2861"/>
                    </a:lnTo>
                    <a:lnTo>
                      <a:pt x="2544" y="2945"/>
                    </a:lnTo>
                    <a:lnTo>
                      <a:pt x="2530" y="3030"/>
                    </a:lnTo>
                    <a:lnTo>
                      <a:pt x="2513" y="3114"/>
                    </a:lnTo>
                    <a:lnTo>
                      <a:pt x="2493" y="3200"/>
                    </a:lnTo>
                    <a:lnTo>
                      <a:pt x="2472" y="3286"/>
                    </a:lnTo>
                    <a:lnTo>
                      <a:pt x="2448" y="3372"/>
                    </a:lnTo>
                    <a:lnTo>
                      <a:pt x="2422" y="3458"/>
                    </a:lnTo>
                    <a:lnTo>
                      <a:pt x="2394" y="3543"/>
                    </a:lnTo>
                    <a:lnTo>
                      <a:pt x="2362" y="3627"/>
                    </a:lnTo>
                    <a:lnTo>
                      <a:pt x="2330" y="3711"/>
                    </a:lnTo>
                    <a:lnTo>
                      <a:pt x="2295" y="3792"/>
                    </a:lnTo>
                    <a:lnTo>
                      <a:pt x="2257" y="3873"/>
                    </a:lnTo>
                    <a:lnTo>
                      <a:pt x="2219" y="3952"/>
                    </a:lnTo>
                    <a:lnTo>
                      <a:pt x="2177" y="4028"/>
                    </a:lnTo>
                    <a:lnTo>
                      <a:pt x="2133" y="4104"/>
                    </a:lnTo>
                    <a:lnTo>
                      <a:pt x="2088" y="4176"/>
                    </a:lnTo>
                    <a:lnTo>
                      <a:pt x="2039" y="4245"/>
                    </a:lnTo>
                    <a:lnTo>
                      <a:pt x="1990" y="4312"/>
                    </a:lnTo>
                    <a:lnTo>
                      <a:pt x="1938" y="4376"/>
                    </a:lnTo>
                    <a:lnTo>
                      <a:pt x="1884" y="4436"/>
                    </a:lnTo>
                    <a:lnTo>
                      <a:pt x="1828" y="4492"/>
                    </a:lnTo>
                    <a:lnTo>
                      <a:pt x="1770" y="4546"/>
                    </a:lnTo>
                    <a:lnTo>
                      <a:pt x="1710" y="4594"/>
                    </a:lnTo>
                    <a:lnTo>
                      <a:pt x="1649" y="4639"/>
                    </a:lnTo>
                    <a:lnTo>
                      <a:pt x="1585" y="4679"/>
                    </a:lnTo>
                    <a:lnTo>
                      <a:pt x="1574" y="4675"/>
                    </a:lnTo>
                    <a:lnTo>
                      <a:pt x="1564" y="4671"/>
                    </a:lnTo>
                    <a:lnTo>
                      <a:pt x="1553" y="4668"/>
                    </a:lnTo>
                    <a:lnTo>
                      <a:pt x="1544" y="4665"/>
                    </a:lnTo>
                    <a:close/>
                    <a:moveTo>
                      <a:pt x="0" y="285"/>
                    </a:moveTo>
                    <a:lnTo>
                      <a:pt x="22" y="346"/>
                    </a:lnTo>
                    <a:lnTo>
                      <a:pt x="158" y="263"/>
                    </a:lnTo>
                    <a:lnTo>
                      <a:pt x="46" y="258"/>
                    </a:lnTo>
                    <a:lnTo>
                      <a:pt x="0" y="285"/>
                    </a:lnTo>
                    <a:close/>
                    <a:moveTo>
                      <a:pt x="490" y="638"/>
                    </a:moveTo>
                    <a:lnTo>
                      <a:pt x="507" y="699"/>
                    </a:lnTo>
                    <a:lnTo>
                      <a:pt x="496" y="755"/>
                    </a:lnTo>
                    <a:lnTo>
                      <a:pt x="563" y="704"/>
                    </a:lnTo>
                    <a:lnTo>
                      <a:pt x="490" y="638"/>
                    </a:lnTo>
                    <a:close/>
                    <a:moveTo>
                      <a:pt x="501" y="485"/>
                    </a:moveTo>
                    <a:lnTo>
                      <a:pt x="504" y="492"/>
                    </a:lnTo>
                    <a:lnTo>
                      <a:pt x="513" y="509"/>
                    </a:lnTo>
                    <a:lnTo>
                      <a:pt x="523" y="530"/>
                    </a:lnTo>
                    <a:lnTo>
                      <a:pt x="537" y="553"/>
                    </a:lnTo>
                    <a:lnTo>
                      <a:pt x="561" y="596"/>
                    </a:lnTo>
                    <a:lnTo>
                      <a:pt x="571" y="616"/>
                    </a:lnTo>
                    <a:lnTo>
                      <a:pt x="654" y="641"/>
                    </a:lnTo>
                    <a:lnTo>
                      <a:pt x="658" y="796"/>
                    </a:lnTo>
                    <a:lnTo>
                      <a:pt x="806" y="761"/>
                    </a:lnTo>
                    <a:lnTo>
                      <a:pt x="799" y="670"/>
                    </a:lnTo>
                    <a:lnTo>
                      <a:pt x="625" y="571"/>
                    </a:lnTo>
                    <a:lnTo>
                      <a:pt x="586" y="495"/>
                    </a:lnTo>
                    <a:lnTo>
                      <a:pt x="501" y="485"/>
                    </a:lnTo>
                    <a:close/>
                    <a:moveTo>
                      <a:pt x="1269" y="1227"/>
                    </a:moveTo>
                    <a:lnTo>
                      <a:pt x="1239" y="1131"/>
                    </a:lnTo>
                    <a:lnTo>
                      <a:pt x="1282" y="1187"/>
                    </a:lnTo>
                    <a:lnTo>
                      <a:pt x="1269" y="1227"/>
                    </a:lnTo>
                    <a:close/>
                  </a:path>
                </a:pathLst>
              </a:custGeom>
              <a:gradFill flip="none" rotWithShape="1">
                <a:gsLst>
                  <a:gs pos="50000">
                    <a:srgbClr val="0070C0"/>
                  </a:gs>
                  <a:gs pos="68000">
                    <a:srgbClr val="00589A"/>
                  </a:gs>
                  <a:gs pos="100000">
                    <a:srgbClr val="00589A"/>
                  </a:gs>
                  <a:gs pos="38000">
                    <a:srgbClr val="0070C0"/>
                  </a:gs>
                </a:gsLst>
                <a:path path="circle">
                  <a:fillToRect l="50000" t="50000" r="50000" b="50000"/>
                </a:path>
                <a:tileRect/>
              </a:gradFill>
              <a:ln w="9525">
                <a:noFill/>
                <a:miter lim="800000"/>
                <a:headEnd/>
                <a:tailEnd/>
              </a:ln>
              <a:effectLst>
                <a:outerShdw blurRad="50800" dist="12700" dir="2700000">
                  <a:srgbClr val="000000">
                    <a:alpha val="85000"/>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rgbClr val="FFFFFF"/>
                  </a:solidFill>
                  <a:effectLst/>
                  <a:uLnTx/>
                  <a:uFillTx/>
                  <a:latin typeface="Calibri" charset="0"/>
                  <a:ea typeface="ＭＳ Ｐゴシック" charset="-128"/>
                  <a:cs typeface="+mn-cs"/>
                </a:endParaRPr>
              </a:p>
            </p:txBody>
          </p:sp>
        </p:grpSp>
        <p:sp>
          <p:nvSpPr>
            <p:cNvPr id="60" name="Round Same Side Corner Rectangle 43"/>
            <p:cNvSpPr/>
            <p:nvPr/>
          </p:nvSpPr>
          <p:spPr>
            <a:xfrm>
              <a:off x="9314924" y="4543172"/>
              <a:ext cx="1190394" cy="540552"/>
            </a:xfrm>
            <a:custGeom>
              <a:avLst/>
              <a:gdLst>
                <a:gd name="connsiteX0" fmla="*/ 77246 w 1865077"/>
                <a:gd name="connsiteY0" fmla="*/ 0 h 298108"/>
                <a:gd name="connsiteX1" fmla="*/ 1787831 w 1865077"/>
                <a:gd name="connsiteY1" fmla="*/ 0 h 298108"/>
                <a:gd name="connsiteX2" fmla="*/ 1865077 w 1865077"/>
                <a:gd name="connsiteY2" fmla="*/ 77246 h 298108"/>
                <a:gd name="connsiteX3" fmla="*/ 1865077 w 1865077"/>
                <a:gd name="connsiteY3" fmla="*/ 298108 h 298108"/>
                <a:gd name="connsiteX4" fmla="*/ 1865077 w 1865077"/>
                <a:gd name="connsiteY4" fmla="*/ 298108 h 298108"/>
                <a:gd name="connsiteX5" fmla="*/ 0 w 1865077"/>
                <a:gd name="connsiteY5" fmla="*/ 298108 h 298108"/>
                <a:gd name="connsiteX6" fmla="*/ 0 w 1865077"/>
                <a:gd name="connsiteY6" fmla="*/ 298108 h 298108"/>
                <a:gd name="connsiteX7" fmla="*/ 0 w 1865077"/>
                <a:gd name="connsiteY7" fmla="*/ 77246 h 298108"/>
                <a:gd name="connsiteX8" fmla="*/ 77246 w 1865077"/>
                <a:gd name="connsiteY8" fmla="*/ 0 h 298108"/>
                <a:gd name="connsiteX0" fmla="*/ 77246 w 1865077"/>
                <a:gd name="connsiteY0" fmla="*/ 0 h 298108"/>
                <a:gd name="connsiteX1" fmla="*/ 1787831 w 1865077"/>
                <a:gd name="connsiteY1" fmla="*/ 0 h 298108"/>
                <a:gd name="connsiteX2" fmla="*/ 1865077 w 1865077"/>
                <a:gd name="connsiteY2" fmla="*/ 77246 h 298108"/>
                <a:gd name="connsiteX3" fmla="*/ 1865077 w 1865077"/>
                <a:gd name="connsiteY3" fmla="*/ 298108 h 298108"/>
                <a:gd name="connsiteX4" fmla="*/ 0 w 1865077"/>
                <a:gd name="connsiteY4" fmla="*/ 298108 h 298108"/>
                <a:gd name="connsiteX5" fmla="*/ 0 w 1865077"/>
                <a:gd name="connsiteY5" fmla="*/ 298108 h 298108"/>
                <a:gd name="connsiteX6" fmla="*/ 0 w 1865077"/>
                <a:gd name="connsiteY6" fmla="*/ 77246 h 298108"/>
                <a:gd name="connsiteX7" fmla="*/ 77246 w 1865077"/>
                <a:gd name="connsiteY7" fmla="*/ 0 h 298108"/>
                <a:gd name="connsiteX0" fmla="*/ 77246 w 1865077"/>
                <a:gd name="connsiteY0" fmla="*/ 0 h 298108"/>
                <a:gd name="connsiteX1" fmla="*/ 1787831 w 1865077"/>
                <a:gd name="connsiteY1" fmla="*/ 0 h 298108"/>
                <a:gd name="connsiteX2" fmla="*/ 1865077 w 1865077"/>
                <a:gd name="connsiteY2" fmla="*/ 77246 h 298108"/>
                <a:gd name="connsiteX3" fmla="*/ 0 w 1865077"/>
                <a:gd name="connsiteY3" fmla="*/ 298108 h 298108"/>
                <a:gd name="connsiteX4" fmla="*/ 0 w 1865077"/>
                <a:gd name="connsiteY4" fmla="*/ 298108 h 298108"/>
                <a:gd name="connsiteX5" fmla="*/ 0 w 1865077"/>
                <a:gd name="connsiteY5" fmla="*/ 77246 h 298108"/>
                <a:gd name="connsiteX6" fmla="*/ 77246 w 1865077"/>
                <a:gd name="connsiteY6" fmla="*/ 0 h 298108"/>
                <a:gd name="connsiteX0" fmla="*/ 80194 w 1868025"/>
                <a:gd name="connsiteY0" fmla="*/ 34 h 298142"/>
                <a:gd name="connsiteX1" fmla="*/ 1790779 w 1868025"/>
                <a:gd name="connsiteY1" fmla="*/ 34 h 298142"/>
                <a:gd name="connsiteX2" fmla="*/ 1868025 w 1868025"/>
                <a:gd name="connsiteY2" fmla="*/ 77280 h 298142"/>
                <a:gd name="connsiteX3" fmla="*/ 2948 w 1868025"/>
                <a:gd name="connsiteY3" fmla="*/ 298142 h 298142"/>
                <a:gd name="connsiteX4" fmla="*/ 2948 w 1868025"/>
                <a:gd name="connsiteY4" fmla="*/ 298142 h 298142"/>
                <a:gd name="connsiteX5" fmla="*/ 2948 w 1868025"/>
                <a:gd name="connsiteY5" fmla="*/ 77280 h 298142"/>
                <a:gd name="connsiteX6" fmla="*/ 80194 w 1868025"/>
                <a:gd name="connsiteY6" fmla="*/ 34 h 298142"/>
                <a:gd name="connsiteX0" fmla="*/ 77246 w 1865077"/>
                <a:gd name="connsiteY0" fmla="*/ 238 h 298346"/>
                <a:gd name="connsiteX1" fmla="*/ 1787831 w 1865077"/>
                <a:gd name="connsiteY1" fmla="*/ 238 h 298346"/>
                <a:gd name="connsiteX2" fmla="*/ 1865077 w 1865077"/>
                <a:gd name="connsiteY2" fmla="*/ 77484 h 298346"/>
                <a:gd name="connsiteX3" fmla="*/ 0 w 1865077"/>
                <a:gd name="connsiteY3" fmla="*/ 298346 h 298346"/>
                <a:gd name="connsiteX4" fmla="*/ 0 w 1865077"/>
                <a:gd name="connsiteY4" fmla="*/ 298346 h 298346"/>
                <a:gd name="connsiteX5" fmla="*/ 0 w 1865077"/>
                <a:gd name="connsiteY5" fmla="*/ 77484 h 298346"/>
                <a:gd name="connsiteX6" fmla="*/ 77246 w 1865077"/>
                <a:gd name="connsiteY6" fmla="*/ 238 h 298346"/>
                <a:gd name="connsiteX0" fmla="*/ 78371 w 1866202"/>
                <a:gd name="connsiteY0" fmla="*/ 780 h 298888"/>
                <a:gd name="connsiteX1" fmla="*/ 1788956 w 1866202"/>
                <a:gd name="connsiteY1" fmla="*/ 780 h 298888"/>
                <a:gd name="connsiteX2" fmla="*/ 1866202 w 1866202"/>
                <a:gd name="connsiteY2" fmla="*/ 78026 h 298888"/>
                <a:gd name="connsiteX3" fmla="*/ 1125 w 1866202"/>
                <a:gd name="connsiteY3" fmla="*/ 298888 h 298888"/>
                <a:gd name="connsiteX4" fmla="*/ 1125 w 1866202"/>
                <a:gd name="connsiteY4" fmla="*/ 298888 h 298888"/>
                <a:gd name="connsiteX5" fmla="*/ 1125 w 1866202"/>
                <a:gd name="connsiteY5" fmla="*/ 78026 h 298888"/>
                <a:gd name="connsiteX6" fmla="*/ 78371 w 1866202"/>
                <a:gd name="connsiteY6" fmla="*/ 780 h 298888"/>
                <a:gd name="connsiteX0" fmla="*/ 80065 w 1867896"/>
                <a:gd name="connsiteY0" fmla="*/ 141 h 298249"/>
                <a:gd name="connsiteX1" fmla="*/ 1790650 w 1867896"/>
                <a:gd name="connsiteY1" fmla="*/ 141 h 298249"/>
                <a:gd name="connsiteX2" fmla="*/ 1867896 w 1867896"/>
                <a:gd name="connsiteY2" fmla="*/ 77387 h 298249"/>
                <a:gd name="connsiteX3" fmla="*/ 2819 w 1867896"/>
                <a:gd name="connsiteY3" fmla="*/ 298249 h 298249"/>
                <a:gd name="connsiteX4" fmla="*/ 2819 w 1867896"/>
                <a:gd name="connsiteY4" fmla="*/ 298249 h 298249"/>
                <a:gd name="connsiteX5" fmla="*/ 2819 w 1867896"/>
                <a:gd name="connsiteY5" fmla="*/ 77387 h 298249"/>
                <a:gd name="connsiteX6" fmla="*/ 80065 w 1867896"/>
                <a:gd name="connsiteY6" fmla="*/ 141 h 298249"/>
                <a:gd name="connsiteX0" fmla="*/ 80065 w 1828727"/>
                <a:gd name="connsiteY0" fmla="*/ 141 h 298249"/>
                <a:gd name="connsiteX1" fmla="*/ 1790650 w 1828727"/>
                <a:gd name="connsiteY1" fmla="*/ 141 h 298249"/>
                <a:gd name="connsiteX2" fmla="*/ 1828571 w 1828727"/>
                <a:gd name="connsiteY2" fmla="*/ 77387 h 298249"/>
                <a:gd name="connsiteX3" fmla="*/ 2819 w 1828727"/>
                <a:gd name="connsiteY3" fmla="*/ 298249 h 298249"/>
                <a:gd name="connsiteX4" fmla="*/ 2819 w 1828727"/>
                <a:gd name="connsiteY4" fmla="*/ 298249 h 298249"/>
                <a:gd name="connsiteX5" fmla="*/ 2819 w 1828727"/>
                <a:gd name="connsiteY5" fmla="*/ 77387 h 298249"/>
                <a:gd name="connsiteX6" fmla="*/ 80065 w 1828727"/>
                <a:gd name="connsiteY6" fmla="*/ 141 h 298249"/>
                <a:gd name="connsiteX0" fmla="*/ 80065 w 1840370"/>
                <a:gd name="connsiteY0" fmla="*/ 141 h 298249"/>
                <a:gd name="connsiteX1" fmla="*/ 1790650 w 1840370"/>
                <a:gd name="connsiteY1" fmla="*/ 141 h 298249"/>
                <a:gd name="connsiteX2" fmla="*/ 1840370 w 1840370"/>
                <a:gd name="connsiteY2" fmla="*/ 72921 h 298249"/>
                <a:gd name="connsiteX3" fmla="*/ 2819 w 1840370"/>
                <a:gd name="connsiteY3" fmla="*/ 298249 h 298249"/>
                <a:gd name="connsiteX4" fmla="*/ 2819 w 1840370"/>
                <a:gd name="connsiteY4" fmla="*/ 298249 h 298249"/>
                <a:gd name="connsiteX5" fmla="*/ 2819 w 1840370"/>
                <a:gd name="connsiteY5" fmla="*/ 77387 h 298249"/>
                <a:gd name="connsiteX6" fmla="*/ 80065 w 1840370"/>
                <a:gd name="connsiteY6" fmla="*/ 141 h 298249"/>
                <a:gd name="connsiteX0" fmla="*/ 80065 w 1842203"/>
                <a:gd name="connsiteY0" fmla="*/ 141 h 298249"/>
                <a:gd name="connsiteX1" fmla="*/ 1790650 w 1842203"/>
                <a:gd name="connsiteY1" fmla="*/ 141 h 298249"/>
                <a:gd name="connsiteX2" fmla="*/ 1840370 w 1842203"/>
                <a:gd name="connsiteY2" fmla="*/ 72921 h 298249"/>
                <a:gd name="connsiteX3" fmla="*/ 2819 w 1842203"/>
                <a:gd name="connsiteY3" fmla="*/ 298249 h 298249"/>
                <a:gd name="connsiteX4" fmla="*/ 2819 w 1842203"/>
                <a:gd name="connsiteY4" fmla="*/ 298249 h 298249"/>
                <a:gd name="connsiteX5" fmla="*/ 2819 w 1842203"/>
                <a:gd name="connsiteY5" fmla="*/ 77387 h 298249"/>
                <a:gd name="connsiteX6" fmla="*/ 80065 w 1842203"/>
                <a:gd name="connsiteY6" fmla="*/ 141 h 29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203" h="298249">
                  <a:moveTo>
                    <a:pt x="80065" y="141"/>
                  </a:moveTo>
                  <a:lnTo>
                    <a:pt x="1790650" y="141"/>
                  </a:lnTo>
                  <a:cubicBezTo>
                    <a:pt x="1856908" y="141"/>
                    <a:pt x="1840370" y="30259"/>
                    <a:pt x="1840370" y="72921"/>
                  </a:cubicBezTo>
                  <a:lnTo>
                    <a:pt x="2819" y="298249"/>
                  </a:lnTo>
                  <a:lnTo>
                    <a:pt x="2819" y="298249"/>
                  </a:lnTo>
                  <a:lnTo>
                    <a:pt x="2819" y="77387"/>
                  </a:lnTo>
                  <a:cubicBezTo>
                    <a:pt x="-1114" y="7927"/>
                    <a:pt x="-13722" y="-1347"/>
                    <a:pt x="80065" y="141"/>
                  </a:cubicBezTo>
                  <a:close/>
                </a:path>
              </a:pathLst>
            </a:custGeom>
            <a:solidFill>
              <a:schemeClr val="bg1">
                <a:alpha val="18000"/>
              </a:schemeClr>
            </a:solidFill>
            <a:ln>
              <a:noFill/>
            </a:ln>
            <a:effectLst>
              <a:outerShdw blurRad="50800" dist="381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003A5F"/>
                </a:solidFill>
                <a:effectLst/>
                <a:uLnTx/>
                <a:uFillTx/>
                <a:latin typeface="Arial"/>
                <a:ea typeface="+mn-ea"/>
                <a:cs typeface="+mn-cs"/>
              </a:endParaRPr>
            </a:p>
          </p:txBody>
        </p:sp>
      </p:grpSp>
      <p:sp>
        <p:nvSpPr>
          <p:cNvPr id="18" name="Rectangle 17"/>
          <p:cNvSpPr/>
          <p:nvPr/>
        </p:nvSpPr>
        <p:spPr>
          <a:xfrm>
            <a:off x="2045704" y="2320899"/>
            <a:ext cx="11975103" cy="984885"/>
          </a:xfrm>
          <a:prstGeom prst="rect">
            <a:avLst/>
          </a:prstGeom>
        </p:spPr>
        <p:txBody>
          <a:bodyPr wrap="square">
            <a:spAutoFit/>
          </a:bodyPr>
          <a:lstStyle/>
          <a:p>
            <a:pPr marL="0" marR="0" lvl="0" indent="0" algn="l" defTabSz="1451519" rtl="0" eaLnBrk="1" fontAlgn="auto" latinLnBrk="0" hangingPunct="1">
              <a:lnSpc>
                <a:spcPct val="100000"/>
              </a:lnSpc>
              <a:spcBef>
                <a:spcPts val="0"/>
              </a:spcBef>
              <a:spcAft>
                <a:spcPts val="0"/>
              </a:spcAft>
              <a:buClrTx/>
              <a:buSzTx/>
              <a:buFontTx/>
              <a:buNone/>
              <a:tabLst/>
              <a:defRPr/>
            </a:pPr>
            <a:r>
              <a:rPr kumimoji="0" lang="en-US" sz="2900" b="0" i="1" u="none" strike="noStrike" kern="1200" cap="none" spc="0" normalizeH="0" baseline="0" noProof="0" dirty="0">
                <a:ln>
                  <a:noFill/>
                </a:ln>
                <a:effectLst/>
                <a:uLnTx/>
                <a:uFillTx/>
                <a:latin typeface="Arial"/>
                <a:ea typeface="+mn-ea"/>
                <a:cs typeface="+mn-cs"/>
              </a:rPr>
              <a:t>INFOR Services has selected Beeline to be our VMS provider and to assist in our implementation</a:t>
            </a:r>
          </a:p>
        </p:txBody>
      </p:sp>
    </p:spTree>
    <p:extLst>
      <p:ext uri="{BB962C8B-B14F-4D97-AF65-F5344CB8AC3E}">
        <p14:creationId xmlns:p14="http://schemas.microsoft.com/office/powerpoint/2010/main" val="88078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menefee\AppData\Local\Temp\SNAGHTML11c146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03" y="3025626"/>
            <a:ext cx="12849225" cy="2333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622818" y="4778857"/>
            <a:ext cx="6838095" cy="2933333"/>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8280297" y="6066993"/>
            <a:ext cx="6523809" cy="2895238"/>
          </a:xfrm>
          <a:prstGeom prst="rect">
            <a:avLst/>
          </a:prstGeom>
          <a:ln>
            <a:solidFill>
              <a:schemeClr val="tx1"/>
            </a:solidFill>
          </a:ln>
        </p:spPr>
      </p:pic>
      <p:sp>
        <p:nvSpPr>
          <p:cNvPr id="7" name="Title 1"/>
          <p:cNvSpPr>
            <a:spLocks noGrp="1"/>
          </p:cNvSpPr>
          <p:nvPr>
            <p:ph type="title"/>
          </p:nvPr>
        </p:nvSpPr>
        <p:spPr>
          <a:xfrm>
            <a:off x="1550436" y="489084"/>
            <a:ext cx="12447351" cy="1415916"/>
          </a:xfrm>
        </p:spPr>
        <p:txBody>
          <a:bodyPr>
            <a:normAutofit/>
          </a:bodyPr>
          <a:lstStyle/>
          <a:p>
            <a:r>
              <a:rPr lang="en-US" sz="4800" dirty="0">
                <a:latin typeface="Arial (Headings)"/>
              </a:rPr>
              <a:t>Decline / Reject Offer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560255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9806" y="2576721"/>
            <a:ext cx="8647619" cy="188571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199806" y="4874402"/>
            <a:ext cx="10514286" cy="3961905"/>
          </a:xfrm>
          <a:prstGeom prst="rect">
            <a:avLst/>
          </a:prstGeom>
          <a:ln>
            <a:solidFill>
              <a:schemeClr val="tx1"/>
            </a:solidFill>
          </a:ln>
        </p:spPr>
      </p:pic>
      <p:sp>
        <p:nvSpPr>
          <p:cNvPr id="7" name="TextBox 6"/>
          <p:cNvSpPr txBox="1"/>
          <p:nvPr/>
        </p:nvSpPr>
        <p:spPr>
          <a:xfrm>
            <a:off x="7930671" y="3152468"/>
            <a:ext cx="6440937"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Message appears briefly confirming your action, then disappears</a:t>
            </a:r>
          </a:p>
        </p:txBody>
      </p:sp>
      <p:sp>
        <p:nvSpPr>
          <p:cNvPr id="8" name="TextBox 7"/>
          <p:cNvSpPr txBox="1"/>
          <p:nvPr/>
        </p:nvSpPr>
        <p:spPr>
          <a:xfrm>
            <a:off x="7569723" y="6719240"/>
            <a:ext cx="7198698" cy="1477328"/>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Counter is decremented</a:t>
            </a:r>
          </a:p>
          <a:p>
            <a:pPr algn="ctr"/>
            <a:r>
              <a:rPr lang="en-US" sz="3200" dirty="0">
                <a:solidFill>
                  <a:schemeClr val="tx1">
                    <a:lumMod val="90000"/>
                    <a:lumOff val="10000"/>
                  </a:schemeClr>
                </a:solidFill>
              </a:rPr>
              <a:t>Since that was the only one, line disappears from My To Do</a:t>
            </a:r>
          </a:p>
        </p:txBody>
      </p:sp>
      <p:sp>
        <p:nvSpPr>
          <p:cNvPr id="10" name="Title 1"/>
          <p:cNvSpPr>
            <a:spLocks noGrp="1"/>
          </p:cNvSpPr>
          <p:nvPr>
            <p:ph type="title"/>
          </p:nvPr>
        </p:nvSpPr>
        <p:spPr>
          <a:xfrm>
            <a:off x="1550436" y="489084"/>
            <a:ext cx="12447351" cy="1415916"/>
          </a:xfrm>
        </p:spPr>
        <p:txBody>
          <a:bodyPr>
            <a:normAutofit/>
          </a:bodyPr>
          <a:lstStyle/>
          <a:p>
            <a:r>
              <a:rPr lang="en-US" sz="4800" dirty="0">
                <a:latin typeface="Arial (Headings)"/>
              </a:rPr>
              <a:t>Decline / Reject Offer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3192490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4"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Managing Requests – Offers </a:t>
            </a:r>
            <a:br>
              <a:rPr lang="en-US" sz="5400" dirty="0"/>
            </a:br>
            <a:r>
              <a:rPr lang="en-US" sz="5400" dirty="0"/>
              <a:t>Accept Offer</a:t>
            </a:r>
          </a:p>
        </p:txBody>
      </p:sp>
    </p:spTree>
    <p:extLst>
      <p:ext uri="{BB962C8B-B14F-4D97-AF65-F5344CB8AC3E}">
        <p14:creationId xmlns:p14="http://schemas.microsoft.com/office/powerpoint/2010/main" val="341777961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5583" y="2505311"/>
            <a:ext cx="14180952" cy="6257143"/>
          </a:xfrm>
          <a:prstGeom prst="rect">
            <a:avLst/>
          </a:prstGeom>
          <a:ln>
            <a:solidFill>
              <a:schemeClr val="tx1"/>
            </a:solidFill>
          </a:ln>
        </p:spPr>
      </p:pic>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Accept Offer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3960954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2127" y="2865528"/>
            <a:ext cx="13933333" cy="30000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472555" y="6072000"/>
            <a:ext cx="7495238" cy="2933333"/>
          </a:xfrm>
          <a:prstGeom prst="rect">
            <a:avLst/>
          </a:prstGeom>
          <a:ln>
            <a:solidFill>
              <a:schemeClr val="tx1"/>
            </a:solidFill>
          </a:ln>
        </p:spPr>
      </p:pic>
      <p:sp>
        <p:nvSpPr>
          <p:cNvPr id="6" name="Title 1"/>
          <p:cNvSpPr>
            <a:spLocks noGrp="1"/>
          </p:cNvSpPr>
          <p:nvPr>
            <p:ph type="title"/>
          </p:nvPr>
        </p:nvSpPr>
        <p:spPr>
          <a:xfrm>
            <a:off x="1550436" y="489084"/>
            <a:ext cx="12447351" cy="1415916"/>
          </a:xfrm>
        </p:spPr>
        <p:txBody>
          <a:bodyPr>
            <a:normAutofit/>
          </a:bodyPr>
          <a:lstStyle/>
          <a:p>
            <a:r>
              <a:rPr lang="en-US" sz="4800" dirty="0">
                <a:latin typeface="Arial (Headings)"/>
              </a:rPr>
              <a:t>Accept Offer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1028087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6098" y="4115536"/>
            <a:ext cx="13866667" cy="2790476"/>
          </a:xfrm>
          <a:prstGeom prst="rect">
            <a:avLst/>
          </a:prstGeom>
          <a:solidFill>
            <a:schemeClr val="bg1"/>
          </a:solidFill>
          <a:ln>
            <a:solidFill>
              <a:schemeClr val="tx1"/>
            </a:solidFill>
          </a:ln>
        </p:spPr>
      </p:pic>
      <p:sp>
        <p:nvSpPr>
          <p:cNvPr id="5" name="TextBox 4"/>
          <p:cNvSpPr txBox="1"/>
          <p:nvPr/>
        </p:nvSpPr>
        <p:spPr>
          <a:xfrm>
            <a:off x="2185478" y="3623093"/>
            <a:ext cx="11725966" cy="984885"/>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Message appears briefly confirming your action, then disappears</a:t>
            </a:r>
          </a:p>
          <a:p>
            <a:pPr algn="ctr"/>
            <a:r>
              <a:rPr lang="en-US" sz="3200" dirty="0">
                <a:solidFill>
                  <a:schemeClr val="tx1">
                    <a:lumMod val="90000"/>
                    <a:lumOff val="10000"/>
                  </a:schemeClr>
                </a:solidFill>
              </a:rPr>
              <a:t>Accepted Assignment no longer shown on this screen</a:t>
            </a:r>
          </a:p>
        </p:txBody>
      </p:sp>
      <p:sp>
        <p:nvSpPr>
          <p:cNvPr id="6" name="Title 1"/>
          <p:cNvSpPr>
            <a:spLocks noGrp="1"/>
          </p:cNvSpPr>
          <p:nvPr>
            <p:ph type="title"/>
          </p:nvPr>
        </p:nvSpPr>
        <p:spPr>
          <a:xfrm>
            <a:off x="1550436" y="489084"/>
            <a:ext cx="12447351" cy="1415916"/>
          </a:xfrm>
        </p:spPr>
        <p:txBody>
          <a:bodyPr>
            <a:normAutofit/>
          </a:bodyPr>
          <a:lstStyle/>
          <a:p>
            <a:r>
              <a:rPr lang="en-US" sz="4800" dirty="0">
                <a:latin typeface="Arial (Headings)"/>
              </a:rPr>
              <a:t>Accept Offer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723655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6011" y="2744020"/>
            <a:ext cx="14028571" cy="5933333"/>
          </a:xfrm>
          <a:prstGeom prst="rect">
            <a:avLst/>
          </a:prstGeom>
          <a:ln>
            <a:solidFill>
              <a:schemeClr val="tx1"/>
            </a:solidFill>
          </a:ln>
        </p:spPr>
      </p:pic>
      <p:sp>
        <p:nvSpPr>
          <p:cNvPr id="5" name="TextBox 4"/>
          <p:cNvSpPr txBox="1"/>
          <p:nvPr/>
        </p:nvSpPr>
        <p:spPr>
          <a:xfrm>
            <a:off x="1584053" y="4848046"/>
            <a:ext cx="2418603"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Counter is decremented</a:t>
            </a:r>
          </a:p>
        </p:txBody>
      </p:sp>
      <p:sp>
        <p:nvSpPr>
          <p:cNvPr id="6" name="TextBox 5"/>
          <p:cNvSpPr txBox="1"/>
          <p:nvPr/>
        </p:nvSpPr>
        <p:spPr>
          <a:xfrm>
            <a:off x="7230015" y="4848046"/>
            <a:ext cx="2418603"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Calendar is updated</a:t>
            </a:r>
          </a:p>
        </p:txBody>
      </p:sp>
      <p:sp>
        <p:nvSpPr>
          <p:cNvPr id="7" name="Title 1"/>
          <p:cNvSpPr>
            <a:spLocks noGrp="1"/>
          </p:cNvSpPr>
          <p:nvPr>
            <p:ph type="title"/>
          </p:nvPr>
        </p:nvSpPr>
        <p:spPr>
          <a:xfrm>
            <a:off x="1550436" y="489084"/>
            <a:ext cx="12447351" cy="1415916"/>
          </a:xfrm>
        </p:spPr>
        <p:txBody>
          <a:bodyPr>
            <a:normAutofit/>
          </a:bodyPr>
          <a:lstStyle/>
          <a:p>
            <a:r>
              <a:rPr lang="en-US" sz="4800" dirty="0">
                <a:latin typeface="Arial (Headings)"/>
              </a:rPr>
              <a:t>Accept Offer	</a:t>
            </a:r>
            <a:endParaRPr lang="en-US" sz="4800" spc="-150" dirty="0">
              <a:latin typeface="Arial (Headings)"/>
              <a:ea typeface="Tahoma" pitchFamily="34" charset="0"/>
              <a:cs typeface="Tahoma" pitchFamily="34" charset="0"/>
            </a:endParaRPr>
          </a:p>
        </p:txBody>
      </p:sp>
    </p:spTree>
    <p:extLst>
      <p:ext uri="{BB962C8B-B14F-4D97-AF65-F5344CB8AC3E}">
        <p14:creationId xmlns:p14="http://schemas.microsoft.com/office/powerpoint/2010/main" val="2671061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7" name="Title 13"/>
          <p:cNvSpPr>
            <a:spLocks noGrp="1"/>
          </p:cNvSpPr>
          <p:nvPr>
            <p:ph type="title"/>
          </p:nvPr>
        </p:nvSpPr>
        <p:spPr>
          <a:xfrm>
            <a:off x="1502230" y="4230898"/>
            <a:ext cx="14140542" cy="1239174"/>
          </a:xfrm>
        </p:spPr>
        <p:txBody>
          <a:bodyPr/>
          <a:lstStyle/>
          <a:p>
            <a:r>
              <a:rPr lang="en-US" sz="5400" dirty="0"/>
              <a:t>Managing Work Orders</a:t>
            </a:r>
          </a:p>
        </p:txBody>
      </p:sp>
    </p:spTree>
    <p:extLst>
      <p:ext uri="{BB962C8B-B14F-4D97-AF65-F5344CB8AC3E}">
        <p14:creationId xmlns:p14="http://schemas.microsoft.com/office/powerpoint/2010/main" val="130576157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6"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Managing Work Orders – </a:t>
            </a:r>
            <a:br>
              <a:rPr lang="en-US" sz="5400" dirty="0"/>
            </a:br>
            <a:r>
              <a:rPr lang="en-US" sz="5400" dirty="0"/>
              <a:t>Viewing Work Orders</a:t>
            </a:r>
          </a:p>
        </p:txBody>
      </p:sp>
    </p:spTree>
    <p:extLst>
      <p:ext uri="{BB962C8B-B14F-4D97-AF65-F5344CB8AC3E}">
        <p14:creationId xmlns:p14="http://schemas.microsoft.com/office/powerpoint/2010/main" val="297631774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50436" y="489084"/>
            <a:ext cx="12447351" cy="1415916"/>
          </a:xfrm>
          <a:prstGeom prst="rect">
            <a:avLst/>
          </a:prstGeom>
        </p:spPr>
        <p:txBody>
          <a:bodyPr vert="horz" lIns="0" tIns="0" rIns="0" bIns="0" rtlCol="0" anchor="b">
            <a:norm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4800" dirty="0">
                <a:latin typeface="Arial (Headings)"/>
              </a:rPr>
              <a:t>Viewing Work Orders	</a:t>
            </a:r>
          </a:p>
        </p:txBody>
      </p:sp>
      <p:pic>
        <p:nvPicPr>
          <p:cNvPr id="2" name="Picture 1"/>
          <p:cNvPicPr>
            <a:picLocks noChangeAspect="1"/>
          </p:cNvPicPr>
          <p:nvPr/>
        </p:nvPicPr>
        <p:blipFill>
          <a:blip r:embed="rId2"/>
          <a:stretch>
            <a:fillRect/>
          </a:stretch>
        </p:blipFill>
        <p:spPr>
          <a:xfrm>
            <a:off x="1449002" y="2727579"/>
            <a:ext cx="12246401" cy="4961050"/>
          </a:xfrm>
          <a:prstGeom prst="rect">
            <a:avLst/>
          </a:prstGeom>
          <a:ln>
            <a:solidFill>
              <a:schemeClr val="tx1"/>
            </a:solidFill>
          </a:ln>
        </p:spPr>
      </p:pic>
      <p:sp>
        <p:nvSpPr>
          <p:cNvPr id="3" name="TextBox 2"/>
          <p:cNvSpPr txBox="1"/>
          <p:nvPr/>
        </p:nvSpPr>
        <p:spPr>
          <a:xfrm>
            <a:off x="3157122" y="4943061"/>
            <a:ext cx="1931713" cy="984885"/>
          </a:xfrm>
          <a:prstGeom prst="rect">
            <a:avLst/>
          </a:prstGeom>
          <a:no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Lists WOs by Worker</a:t>
            </a:r>
          </a:p>
        </p:txBody>
      </p:sp>
      <p:sp>
        <p:nvSpPr>
          <p:cNvPr id="4" name="TextBox 3"/>
          <p:cNvSpPr txBox="1"/>
          <p:nvPr/>
        </p:nvSpPr>
        <p:spPr>
          <a:xfrm>
            <a:off x="5638691" y="6308034"/>
            <a:ext cx="1982915" cy="984885"/>
          </a:xfrm>
          <a:prstGeom prst="rect">
            <a:avLst/>
          </a:prstGeom>
          <a:no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Lists WOs </a:t>
            </a:r>
          </a:p>
          <a:p>
            <a:pPr algn="ctr"/>
            <a:r>
              <a:rPr lang="en-US" sz="3200" dirty="0">
                <a:solidFill>
                  <a:schemeClr val="tx1">
                    <a:lumMod val="90000"/>
                    <a:lumOff val="10000"/>
                  </a:schemeClr>
                </a:solidFill>
              </a:rPr>
              <a:t>By WO #</a:t>
            </a:r>
          </a:p>
        </p:txBody>
      </p:sp>
      <p:sp>
        <p:nvSpPr>
          <p:cNvPr id="6" name="Arrow: Right 5"/>
          <p:cNvSpPr/>
          <p:nvPr/>
        </p:nvSpPr>
        <p:spPr>
          <a:xfrm rot="8148558">
            <a:off x="2986400" y="6162768"/>
            <a:ext cx="776117" cy="2521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Arrow: Right 6"/>
          <p:cNvSpPr/>
          <p:nvPr/>
        </p:nvSpPr>
        <p:spPr>
          <a:xfrm rot="2397080">
            <a:off x="7597694" y="6489848"/>
            <a:ext cx="776117" cy="2521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8353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Vendor Management System Overview</a:t>
            </a:r>
            <a:br>
              <a:rPr lang="en-US" sz="5400" dirty="0"/>
            </a:br>
            <a:endParaRPr lang="en-US" sz="5400" dirty="0"/>
          </a:p>
        </p:txBody>
      </p:sp>
      <p:sp>
        <p:nvSpPr>
          <p:cNvPr id="6" name="Rectangle: Rounded Corners 5"/>
          <p:cNvSpPr/>
          <p:nvPr/>
        </p:nvSpPr>
        <p:spPr>
          <a:xfrm>
            <a:off x="6241931" y="2114685"/>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Requisition creation &amp; distribution to suppliers</a:t>
            </a:r>
          </a:p>
        </p:txBody>
      </p:sp>
      <p:sp>
        <p:nvSpPr>
          <p:cNvPr id="8" name="Rectangle: Rounded Corners 7"/>
          <p:cNvSpPr/>
          <p:nvPr/>
        </p:nvSpPr>
        <p:spPr>
          <a:xfrm>
            <a:off x="8220365" y="7150801"/>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Time and expenses</a:t>
            </a:r>
          </a:p>
        </p:txBody>
      </p:sp>
      <p:sp>
        <p:nvSpPr>
          <p:cNvPr id="9" name="Rectangle: Rounded Corners 8"/>
          <p:cNvSpPr/>
          <p:nvPr/>
        </p:nvSpPr>
        <p:spPr>
          <a:xfrm>
            <a:off x="4636177" y="7164662"/>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Performance Metrics</a:t>
            </a:r>
          </a:p>
        </p:txBody>
      </p:sp>
      <p:sp>
        <p:nvSpPr>
          <p:cNvPr id="10" name="Rectangle: Rounded Corners 9"/>
          <p:cNvSpPr/>
          <p:nvPr/>
        </p:nvSpPr>
        <p:spPr>
          <a:xfrm>
            <a:off x="9486673" y="5314739"/>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On/Off Boarding</a:t>
            </a:r>
          </a:p>
        </p:txBody>
      </p:sp>
      <p:sp>
        <p:nvSpPr>
          <p:cNvPr id="11" name="Rectangle: Rounded Corners 10"/>
          <p:cNvSpPr/>
          <p:nvPr/>
        </p:nvSpPr>
        <p:spPr>
          <a:xfrm>
            <a:off x="3095570" y="5314739"/>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Invoicing</a:t>
            </a:r>
          </a:p>
        </p:txBody>
      </p:sp>
      <p:sp>
        <p:nvSpPr>
          <p:cNvPr id="12" name="Rectangle: Rounded Corners 11"/>
          <p:cNvSpPr/>
          <p:nvPr/>
        </p:nvSpPr>
        <p:spPr>
          <a:xfrm>
            <a:off x="9470048" y="3417707"/>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Resource profile</a:t>
            </a:r>
          </a:p>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Interview, Acceptance</a:t>
            </a:r>
          </a:p>
        </p:txBody>
      </p:sp>
      <p:sp>
        <p:nvSpPr>
          <p:cNvPr id="13" name="Rectangle: Rounded Corners 12"/>
          <p:cNvSpPr/>
          <p:nvPr/>
        </p:nvSpPr>
        <p:spPr>
          <a:xfrm>
            <a:off x="3095570" y="3417707"/>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Real time reporting and analytics</a:t>
            </a:r>
          </a:p>
        </p:txBody>
      </p:sp>
      <p:cxnSp>
        <p:nvCxnSpPr>
          <p:cNvPr id="15" name="Straight Arrow Connector 14"/>
          <p:cNvCxnSpPr/>
          <p:nvPr/>
        </p:nvCxnSpPr>
        <p:spPr>
          <a:xfrm flipV="1">
            <a:off x="4876800" y="2696576"/>
            <a:ext cx="1262743" cy="58189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397829" y="4615545"/>
            <a:ext cx="2839" cy="62662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876801" y="6604000"/>
            <a:ext cx="943428" cy="54680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318943" y="7736114"/>
            <a:ext cx="765513" cy="1043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666514" y="6551091"/>
            <a:ext cx="1125257" cy="56090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791771" y="4688115"/>
            <a:ext cx="0" cy="58308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063761" y="2696576"/>
            <a:ext cx="1261091" cy="58189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218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50436" y="502336"/>
            <a:ext cx="12447351" cy="1415916"/>
          </a:xfrm>
          <a:prstGeom prst="rect">
            <a:avLst/>
          </a:prstGeom>
        </p:spPr>
        <p:txBody>
          <a:bodyPr vert="horz" lIns="0" tIns="0" rIns="0" bIns="0" rtlCol="0" anchor="b">
            <a:norm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4800" dirty="0">
                <a:latin typeface="Arial (Headings)"/>
              </a:rPr>
              <a:t>Viewing Work Orders</a:t>
            </a:r>
          </a:p>
        </p:txBody>
      </p:sp>
      <p:pic>
        <p:nvPicPr>
          <p:cNvPr id="2" name="Picture 1"/>
          <p:cNvPicPr>
            <a:picLocks noChangeAspect="1"/>
          </p:cNvPicPr>
          <p:nvPr/>
        </p:nvPicPr>
        <p:blipFill>
          <a:blip r:embed="rId2"/>
          <a:stretch>
            <a:fillRect/>
          </a:stretch>
        </p:blipFill>
        <p:spPr>
          <a:xfrm>
            <a:off x="1453095" y="2713320"/>
            <a:ext cx="13351397" cy="5281118"/>
          </a:xfrm>
          <a:prstGeom prst="rect">
            <a:avLst/>
          </a:prstGeom>
          <a:ln>
            <a:solidFill>
              <a:schemeClr val="tx1"/>
            </a:solidFill>
          </a:ln>
        </p:spPr>
      </p:pic>
      <p:sp>
        <p:nvSpPr>
          <p:cNvPr id="3" name="TextBox 2"/>
          <p:cNvSpPr txBox="1"/>
          <p:nvPr/>
        </p:nvSpPr>
        <p:spPr>
          <a:xfrm>
            <a:off x="3273150" y="6695343"/>
            <a:ext cx="3447015"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Can page through list or Show All</a:t>
            </a:r>
          </a:p>
        </p:txBody>
      </p:sp>
      <p:sp>
        <p:nvSpPr>
          <p:cNvPr id="6" name="Arrow: Right 5"/>
          <p:cNvSpPr/>
          <p:nvPr/>
        </p:nvSpPr>
        <p:spPr>
          <a:xfrm rot="9142500">
            <a:off x="2482818" y="7353352"/>
            <a:ext cx="776117" cy="2521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2753476" y="5115340"/>
            <a:ext cx="2110072"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Select WO to View</a:t>
            </a:r>
          </a:p>
        </p:txBody>
      </p:sp>
      <p:sp>
        <p:nvSpPr>
          <p:cNvPr id="8" name="Arrow: Right 7"/>
          <p:cNvSpPr/>
          <p:nvPr/>
        </p:nvSpPr>
        <p:spPr>
          <a:xfrm rot="8183710">
            <a:off x="2095665" y="5993014"/>
            <a:ext cx="776117" cy="2521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797730" y="4399722"/>
            <a:ext cx="392999" cy="265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2442241" y="4399722"/>
            <a:ext cx="830909" cy="300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4092139" y="4406350"/>
            <a:ext cx="830909" cy="300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1994229" y="3033381"/>
            <a:ext cx="4986989"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Can click on column heading to sort/re-sort</a:t>
            </a:r>
          </a:p>
        </p:txBody>
      </p:sp>
      <p:sp>
        <p:nvSpPr>
          <p:cNvPr id="14" name="Arrow: Right 13"/>
          <p:cNvSpPr/>
          <p:nvPr/>
        </p:nvSpPr>
        <p:spPr>
          <a:xfrm rot="8771614">
            <a:off x="2118109" y="4153704"/>
            <a:ext cx="776117" cy="2521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Arrow: Right 14"/>
          <p:cNvSpPr/>
          <p:nvPr/>
        </p:nvSpPr>
        <p:spPr>
          <a:xfrm rot="8771614">
            <a:off x="3143771" y="4184479"/>
            <a:ext cx="776117" cy="2521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Arrow: Right 15"/>
          <p:cNvSpPr/>
          <p:nvPr/>
        </p:nvSpPr>
        <p:spPr>
          <a:xfrm rot="8771614">
            <a:off x="4747933" y="4098193"/>
            <a:ext cx="776117" cy="2521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09938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menefee\AppData\Local\Temp\SNAGHTMLb2ce3e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462" y="888107"/>
            <a:ext cx="3730869" cy="76806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50436" y="502336"/>
            <a:ext cx="12447351" cy="1415916"/>
          </a:xfrm>
          <a:prstGeom prst="rect">
            <a:avLst/>
          </a:prstGeom>
        </p:spPr>
        <p:txBody>
          <a:bodyPr vert="horz" lIns="0" tIns="0" rIns="0" bIns="0" rtlCol="0" anchor="b">
            <a:norm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4800" dirty="0">
                <a:latin typeface="Arial (Headings)"/>
              </a:rPr>
              <a:t>Viewing Work Orders</a:t>
            </a:r>
          </a:p>
        </p:txBody>
      </p:sp>
      <p:pic>
        <p:nvPicPr>
          <p:cNvPr id="6" name="Picture 5"/>
          <p:cNvPicPr>
            <a:picLocks noChangeAspect="1"/>
          </p:cNvPicPr>
          <p:nvPr/>
        </p:nvPicPr>
        <p:blipFill>
          <a:blip r:embed="rId3"/>
          <a:stretch>
            <a:fillRect/>
          </a:stretch>
        </p:blipFill>
        <p:spPr>
          <a:xfrm>
            <a:off x="1335901" y="2584173"/>
            <a:ext cx="4044481" cy="5873728"/>
          </a:xfrm>
          <a:prstGeom prst="rect">
            <a:avLst/>
          </a:prstGeom>
          <a:ln>
            <a:solidFill>
              <a:schemeClr val="tx1"/>
            </a:solidFill>
          </a:ln>
        </p:spPr>
      </p:pic>
    </p:spTree>
    <p:extLst>
      <p:ext uri="{BB962C8B-B14F-4D97-AF65-F5344CB8AC3E}">
        <p14:creationId xmlns:p14="http://schemas.microsoft.com/office/powerpoint/2010/main" val="2766893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4"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Managing Work Orders – </a:t>
            </a:r>
            <a:br>
              <a:rPr lang="en-US" sz="5400" dirty="0"/>
            </a:br>
            <a:r>
              <a:rPr lang="en-US" sz="5400" dirty="0"/>
              <a:t>Extensions &amp; Amendments</a:t>
            </a:r>
          </a:p>
        </p:txBody>
      </p:sp>
      <p:sp>
        <p:nvSpPr>
          <p:cNvPr id="3" name="TextBox 2"/>
          <p:cNvSpPr txBox="1"/>
          <p:nvPr/>
        </p:nvSpPr>
        <p:spPr>
          <a:xfrm>
            <a:off x="1110891" y="7465671"/>
            <a:ext cx="11467883" cy="861774"/>
          </a:xfrm>
          <a:prstGeom prst="rect">
            <a:avLst/>
          </a:prstGeom>
          <a:noFill/>
        </p:spPr>
        <p:txBody>
          <a:bodyPr wrap="none" lIns="0" tIns="0" rIns="0" bIns="0" rtlCol="0" anchor="t">
            <a:spAutoFit/>
          </a:bodyPr>
          <a:lstStyle/>
          <a:p>
            <a:r>
              <a:rPr lang="en-US" sz="2800" b="1" i="1" u="sng" dirty="0">
                <a:solidFill>
                  <a:schemeClr val="tx1">
                    <a:lumMod val="90000"/>
                    <a:lumOff val="10000"/>
                  </a:schemeClr>
                </a:solidFill>
              </a:rPr>
              <a:t>Extension:</a:t>
            </a:r>
            <a:r>
              <a:rPr lang="en-US" sz="2800" i="1" dirty="0">
                <a:solidFill>
                  <a:schemeClr val="tx1">
                    <a:lumMod val="90000"/>
                    <a:lumOff val="10000"/>
                  </a:schemeClr>
                </a:solidFill>
              </a:rPr>
              <a:t> modifies WO start / end dates without modifying WO budget</a:t>
            </a:r>
          </a:p>
          <a:p>
            <a:r>
              <a:rPr lang="en-US" sz="2800" b="1" i="1" u="sng" dirty="0">
                <a:solidFill>
                  <a:schemeClr val="tx1">
                    <a:lumMod val="90000"/>
                    <a:lumOff val="10000"/>
                  </a:schemeClr>
                </a:solidFill>
              </a:rPr>
              <a:t>Amendment:</a:t>
            </a:r>
            <a:r>
              <a:rPr lang="en-US" sz="2800" i="1" dirty="0">
                <a:solidFill>
                  <a:schemeClr val="tx1">
                    <a:lumMod val="90000"/>
                    <a:lumOff val="10000"/>
                  </a:schemeClr>
                </a:solidFill>
              </a:rPr>
              <a:t> modifies WO budget (e.g., change rates, change # hours)</a:t>
            </a:r>
          </a:p>
        </p:txBody>
      </p:sp>
    </p:spTree>
    <p:extLst>
      <p:ext uri="{BB962C8B-B14F-4D97-AF65-F5344CB8AC3E}">
        <p14:creationId xmlns:p14="http://schemas.microsoft.com/office/powerpoint/2010/main" val="113533836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36" y="489084"/>
            <a:ext cx="12447351" cy="1415916"/>
          </a:xfrm>
        </p:spPr>
        <p:txBody>
          <a:bodyPr>
            <a:normAutofit/>
          </a:bodyPr>
          <a:lstStyle/>
          <a:p>
            <a:r>
              <a:rPr lang="en-US" sz="4800" dirty="0">
                <a:latin typeface="Arial (Headings)"/>
              </a:rPr>
              <a:t>Accept Extension / Amendment	</a:t>
            </a:r>
            <a:endParaRPr lang="en-US" sz="4800" spc="-150" dirty="0">
              <a:latin typeface="Arial (Headings)"/>
              <a:ea typeface="Tahoma" pitchFamily="34" charset="0"/>
              <a:cs typeface="Tahoma" pitchFamily="34" charset="0"/>
            </a:endParaRPr>
          </a:p>
        </p:txBody>
      </p:sp>
      <p:pic>
        <p:nvPicPr>
          <p:cNvPr id="4" name="Picture 3"/>
          <p:cNvPicPr>
            <a:picLocks noChangeAspect="1"/>
          </p:cNvPicPr>
          <p:nvPr/>
        </p:nvPicPr>
        <p:blipFill>
          <a:blip r:embed="rId3"/>
          <a:stretch>
            <a:fillRect/>
          </a:stretch>
        </p:blipFill>
        <p:spPr>
          <a:xfrm>
            <a:off x="1592826" y="2123769"/>
            <a:ext cx="12532147" cy="6457346"/>
          </a:xfrm>
          <a:prstGeom prst="rect">
            <a:avLst/>
          </a:prstGeom>
          <a:ln>
            <a:solidFill>
              <a:schemeClr val="tx1"/>
            </a:solidFill>
          </a:ln>
        </p:spPr>
      </p:pic>
    </p:spTree>
    <p:extLst>
      <p:ext uri="{BB962C8B-B14F-4D97-AF65-F5344CB8AC3E}">
        <p14:creationId xmlns:p14="http://schemas.microsoft.com/office/powerpoint/2010/main" val="2383264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36" y="489084"/>
            <a:ext cx="12447351" cy="1415916"/>
          </a:xfrm>
        </p:spPr>
        <p:txBody>
          <a:bodyPr>
            <a:normAutofit/>
          </a:bodyPr>
          <a:lstStyle/>
          <a:p>
            <a:r>
              <a:rPr lang="en-US" sz="4800" dirty="0">
                <a:latin typeface="Arial (Headings)"/>
              </a:rPr>
              <a:t>Accept Extension / Amendment	</a:t>
            </a:r>
            <a:endParaRPr lang="en-US" sz="4800" spc="-150" dirty="0">
              <a:latin typeface="Arial (Headings)"/>
              <a:ea typeface="Tahoma" pitchFamily="34" charset="0"/>
              <a:cs typeface="Tahoma" pitchFamily="34" charset="0"/>
            </a:endParaRPr>
          </a:p>
        </p:txBody>
      </p:sp>
      <p:pic>
        <p:nvPicPr>
          <p:cNvPr id="3" name="Picture 2"/>
          <p:cNvPicPr>
            <a:picLocks noChangeAspect="1"/>
          </p:cNvPicPr>
          <p:nvPr/>
        </p:nvPicPr>
        <p:blipFill>
          <a:blip r:embed="rId3"/>
          <a:stretch>
            <a:fillRect/>
          </a:stretch>
        </p:blipFill>
        <p:spPr>
          <a:xfrm>
            <a:off x="631254" y="2370362"/>
            <a:ext cx="8571738" cy="3337263"/>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318162" y="3267324"/>
            <a:ext cx="6330174" cy="5275147"/>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8178019" y="4479224"/>
            <a:ext cx="6186721" cy="4446705"/>
          </a:xfrm>
          <a:prstGeom prst="rect">
            <a:avLst/>
          </a:prstGeom>
          <a:ln>
            <a:solidFill>
              <a:schemeClr val="tx1"/>
            </a:solidFill>
          </a:ln>
        </p:spPr>
      </p:pic>
    </p:spTree>
    <p:extLst>
      <p:ext uri="{BB962C8B-B14F-4D97-AF65-F5344CB8AC3E}">
        <p14:creationId xmlns:p14="http://schemas.microsoft.com/office/powerpoint/2010/main" val="2407579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36" y="489084"/>
            <a:ext cx="12447351" cy="1415916"/>
          </a:xfrm>
        </p:spPr>
        <p:txBody>
          <a:bodyPr>
            <a:normAutofit/>
          </a:bodyPr>
          <a:lstStyle/>
          <a:p>
            <a:r>
              <a:rPr lang="en-US" sz="4800" dirty="0">
                <a:latin typeface="Arial (Headings)"/>
              </a:rPr>
              <a:t>Accept Extension / Amendment	</a:t>
            </a:r>
            <a:endParaRPr lang="en-US" sz="4800" spc="-150" dirty="0">
              <a:latin typeface="Arial (Headings)"/>
              <a:ea typeface="Tahoma" pitchFamily="34" charset="0"/>
              <a:cs typeface="Tahoma" pitchFamily="34" charset="0"/>
            </a:endParaRPr>
          </a:p>
        </p:txBody>
      </p:sp>
      <p:pic>
        <p:nvPicPr>
          <p:cNvPr id="3" name="Picture 2"/>
          <p:cNvPicPr>
            <a:picLocks noChangeAspect="1"/>
          </p:cNvPicPr>
          <p:nvPr/>
        </p:nvPicPr>
        <p:blipFill>
          <a:blip r:embed="rId3"/>
          <a:stretch>
            <a:fillRect/>
          </a:stretch>
        </p:blipFill>
        <p:spPr>
          <a:xfrm>
            <a:off x="897452" y="2727832"/>
            <a:ext cx="11992638" cy="4095445"/>
          </a:xfrm>
          <a:prstGeom prst="rect">
            <a:avLst/>
          </a:prstGeom>
          <a:ln>
            <a:solidFill>
              <a:schemeClr val="tx1"/>
            </a:solidFill>
          </a:ln>
        </p:spPr>
      </p:pic>
      <p:sp>
        <p:nvSpPr>
          <p:cNvPr id="4" name="TextBox 3"/>
          <p:cNvSpPr txBox="1"/>
          <p:nvPr/>
        </p:nvSpPr>
        <p:spPr>
          <a:xfrm>
            <a:off x="3465382" y="2481610"/>
            <a:ext cx="5693866"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Message acknowledging action</a:t>
            </a:r>
          </a:p>
        </p:txBody>
      </p:sp>
      <p:sp>
        <p:nvSpPr>
          <p:cNvPr id="7" name="Arrow: Down 6"/>
          <p:cNvSpPr/>
          <p:nvPr/>
        </p:nvSpPr>
        <p:spPr>
          <a:xfrm rot="2691511">
            <a:off x="3038168" y="2974053"/>
            <a:ext cx="427214" cy="78678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5589252" y="3913779"/>
            <a:ext cx="4369717"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Accepted Amendment removed from list</a:t>
            </a:r>
          </a:p>
        </p:txBody>
      </p:sp>
      <p:sp>
        <p:nvSpPr>
          <p:cNvPr id="9" name="Arrow: Down 8"/>
          <p:cNvSpPr/>
          <p:nvPr/>
        </p:nvSpPr>
        <p:spPr>
          <a:xfrm rot="4815885">
            <a:off x="4813445" y="4228219"/>
            <a:ext cx="427214" cy="78678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4063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36" y="489084"/>
            <a:ext cx="12447351" cy="1415916"/>
          </a:xfrm>
        </p:spPr>
        <p:txBody>
          <a:bodyPr>
            <a:normAutofit/>
          </a:bodyPr>
          <a:lstStyle/>
          <a:p>
            <a:r>
              <a:rPr lang="en-US" sz="4800" dirty="0">
                <a:latin typeface="Arial (Headings)"/>
              </a:rPr>
              <a:t>Accept Extension / Amendment	</a:t>
            </a:r>
            <a:endParaRPr lang="en-US" sz="4800" spc="-150" dirty="0">
              <a:latin typeface="Arial (Headings)"/>
              <a:ea typeface="Tahoma" pitchFamily="34" charset="0"/>
              <a:cs typeface="Tahoma" pitchFamily="34" charset="0"/>
            </a:endParaRPr>
          </a:p>
        </p:txBody>
      </p:sp>
      <p:pic>
        <p:nvPicPr>
          <p:cNvPr id="3" name="Picture 2"/>
          <p:cNvPicPr>
            <a:picLocks noChangeAspect="1"/>
          </p:cNvPicPr>
          <p:nvPr/>
        </p:nvPicPr>
        <p:blipFill>
          <a:blip r:embed="rId3"/>
          <a:stretch>
            <a:fillRect/>
          </a:stretch>
        </p:blipFill>
        <p:spPr>
          <a:xfrm>
            <a:off x="2500320" y="2509632"/>
            <a:ext cx="11569640" cy="5979502"/>
          </a:xfrm>
          <a:prstGeom prst="rect">
            <a:avLst/>
          </a:prstGeom>
          <a:ln>
            <a:solidFill>
              <a:schemeClr val="tx1"/>
            </a:solidFill>
          </a:ln>
        </p:spPr>
      </p:pic>
      <p:sp>
        <p:nvSpPr>
          <p:cNvPr id="4" name="TextBox 3"/>
          <p:cNvSpPr txBox="1"/>
          <p:nvPr/>
        </p:nvSpPr>
        <p:spPr>
          <a:xfrm>
            <a:off x="4521640" y="2602076"/>
            <a:ext cx="2587082"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My To Do item decremented</a:t>
            </a:r>
          </a:p>
        </p:txBody>
      </p:sp>
      <p:sp>
        <p:nvSpPr>
          <p:cNvPr id="5" name="Arrow: Down 4"/>
          <p:cNvSpPr/>
          <p:nvPr/>
        </p:nvSpPr>
        <p:spPr>
          <a:xfrm rot="1766690">
            <a:off x="3763386" y="3196824"/>
            <a:ext cx="427214" cy="78678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62973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14" name="Title 13"/>
          <p:cNvSpPr>
            <a:spLocks noGrp="1"/>
          </p:cNvSpPr>
          <p:nvPr>
            <p:ph type="title"/>
          </p:nvPr>
        </p:nvSpPr>
        <p:spPr>
          <a:xfrm>
            <a:off x="2031839" y="3692055"/>
            <a:ext cx="13495522" cy="1746504"/>
          </a:xfrm>
        </p:spPr>
        <p:txBody>
          <a:bodyPr/>
          <a:lstStyle/>
          <a:p>
            <a:r>
              <a:rPr lang="en-US" dirty="0"/>
              <a:t>Time and Expense</a:t>
            </a:r>
          </a:p>
        </p:txBody>
      </p:sp>
    </p:spTree>
    <p:extLst>
      <p:ext uri="{BB962C8B-B14F-4D97-AF65-F5344CB8AC3E}">
        <p14:creationId xmlns:p14="http://schemas.microsoft.com/office/powerpoint/2010/main" val="323209264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Timesheet and Expense Reporting Guidelines</a:t>
            </a:r>
            <a:br>
              <a:rPr lang="en-US" sz="4800" dirty="0"/>
            </a:br>
            <a:endParaRPr lang="en-US" sz="4800" dirty="0"/>
          </a:p>
        </p:txBody>
      </p:sp>
      <p:sp>
        <p:nvSpPr>
          <p:cNvPr id="3" name="Content Placeholder 2"/>
          <p:cNvSpPr>
            <a:spLocks noGrp="1"/>
          </p:cNvSpPr>
          <p:nvPr>
            <p:ph sz="quarter" idx="10"/>
          </p:nvPr>
        </p:nvSpPr>
        <p:spPr>
          <a:xfrm>
            <a:off x="2055809" y="1849017"/>
            <a:ext cx="12448164" cy="7294983"/>
          </a:xfrm>
        </p:spPr>
        <p:txBody>
          <a:bodyPr/>
          <a:lstStyle/>
          <a:p>
            <a:pPr marL="0" indent="0">
              <a:spcAft>
                <a:spcPts val="1800"/>
              </a:spcAft>
              <a:buNone/>
            </a:pPr>
            <a:r>
              <a:rPr lang="en-US" sz="2800" dirty="0">
                <a:latin typeface="Arial (Body)"/>
              </a:rPr>
              <a:t>When entering Timesheets and Expenses, all Clarity tasks will be presented for selections.  The user must be careful to only select a Labor task for Timesheet entry, or an Expense task for Expenses</a:t>
            </a:r>
            <a:endParaRPr lang="en-US" sz="2800" b="1" dirty="0">
              <a:latin typeface="Arial (Body)"/>
            </a:endParaRPr>
          </a:p>
          <a:p>
            <a:r>
              <a:rPr lang="en-US" sz="2800" b="1" dirty="0">
                <a:latin typeface="Arial (Body)"/>
              </a:rPr>
              <a:t>Timesheet</a:t>
            </a:r>
            <a:r>
              <a:rPr lang="en-US" sz="2800" dirty="0">
                <a:latin typeface="Arial (Body)"/>
              </a:rPr>
              <a:t>   </a:t>
            </a:r>
          </a:p>
          <a:p>
            <a:pPr lvl="1">
              <a:spcBef>
                <a:spcPts val="0"/>
              </a:spcBef>
            </a:pPr>
            <a:r>
              <a:rPr lang="en-US" sz="2400" dirty="0">
                <a:latin typeface="Arial (Body)"/>
              </a:rPr>
              <a:t>Only one Timesheet per Worker per week can be entered. </a:t>
            </a:r>
          </a:p>
          <a:p>
            <a:pPr lvl="1">
              <a:spcBef>
                <a:spcPts val="0"/>
              </a:spcBef>
            </a:pPr>
            <a:r>
              <a:rPr lang="en-US" sz="2400" dirty="0">
                <a:latin typeface="Arial (Body)"/>
              </a:rPr>
              <a:t>Includes all hours worked on all projects/all tasks by that Worker during that period.</a:t>
            </a:r>
          </a:p>
          <a:p>
            <a:r>
              <a:rPr lang="en-US" sz="2800" b="1" dirty="0">
                <a:latin typeface="Arial (Body)"/>
              </a:rPr>
              <a:t>Expenses</a:t>
            </a:r>
            <a:endParaRPr lang="en-US" sz="2400" dirty="0">
              <a:latin typeface="Arial (Body)"/>
            </a:endParaRPr>
          </a:p>
          <a:p>
            <a:pPr lvl="1">
              <a:spcBef>
                <a:spcPts val="0"/>
              </a:spcBef>
            </a:pPr>
            <a:r>
              <a:rPr lang="en-US" dirty="0"/>
              <a:t>Multiple expense vouchers can be entered for any day, any Work Order, but only for one Work Order.  Not time period dependent</a:t>
            </a:r>
          </a:p>
          <a:p>
            <a:pPr lvl="1">
              <a:spcBef>
                <a:spcPts val="0"/>
              </a:spcBef>
            </a:pPr>
            <a:r>
              <a:rPr lang="en-US" dirty="0"/>
              <a:t>Expense vouchers can have multiple items (e.g., airfare, hotel, meal) on one voucher</a:t>
            </a:r>
          </a:p>
          <a:p>
            <a:r>
              <a:rPr lang="en-US" sz="2800" b="1" dirty="0"/>
              <a:t>Weekly Process Schedule</a:t>
            </a:r>
          </a:p>
          <a:p>
            <a:pPr lvl="1">
              <a:spcBef>
                <a:spcPts val="0"/>
              </a:spcBef>
            </a:pPr>
            <a:r>
              <a:rPr lang="en-US" dirty="0"/>
              <a:t>T&amp;E submission by Saturday midnight Eastern time</a:t>
            </a:r>
          </a:p>
          <a:p>
            <a:pPr lvl="1">
              <a:spcBef>
                <a:spcPts val="0"/>
              </a:spcBef>
            </a:pPr>
            <a:r>
              <a:rPr lang="en-US" dirty="0"/>
              <a:t>PM approval by the following Tuesday</a:t>
            </a:r>
          </a:p>
          <a:p>
            <a:pPr lvl="1">
              <a:spcBef>
                <a:spcPts val="0"/>
              </a:spcBef>
            </a:pPr>
            <a:r>
              <a:rPr lang="en-US" dirty="0"/>
              <a:t>Invoice run Thursday, payment per terms</a:t>
            </a:r>
          </a:p>
          <a:p>
            <a:pPr>
              <a:spcBef>
                <a:spcPts val="0"/>
              </a:spcBef>
            </a:pPr>
            <a:endParaRPr lang="en-US" dirty="0"/>
          </a:p>
        </p:txBody>
      </p:sp>
    </p:spTree>
    <p:extLst>
      <p:ext uri="{BB962C8B-B14F-4D97-AF65-F5344CB8AC3E}">
        <p14:creationId xmlns:p14="http://schemas.microsoft.com/office/powerpoint/2010/main" val="27551521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6"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Time and Expenses – </a:t>
            </a:r>
            <a:br>
              <a:rPr lang="en-US" sz="5400" dirty="0"/>
            </a:br>
            <a:r>
              <a:rPr lang="en-US" sz="5400" dirty="0"/>
              <a:t>Time and Expense Entry</a:t>
            </a:r>
          </a:p>
        </p:txBody>
      </p:sp>
    </p:spTree>
    <p:extLst>
      <p:ext uri="{BB962C8B-B14F-4D97-AF65-F5344CB8AC3E}">
        <p14:creationId xmlns:p14="http://schemas.microsoft.com/office/powerpoint/2010/main" val="39323027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0" y="366184"/>
            <a:ext cx="14951540" cy="999817"/>
          </a:xfrm>
        </p:spPr>
        <p:txBody>
          <a:bodyPr>
            <a:normAutofit/>
          </a:bodyPr>
          <a:lstStyle/>
          <a:p>
            <a:r>
              <a:rPr lang="en-US" sz="5100" dirty="0"/>
              <a:t>Transition from Current State to Future State with VMS</a:t>
            </a:r>
          </a:p>
        </p:txBody>
      </p:sp>
      <p:sp>
        <p:nvSpPr>
          <p:cNvPr id="4" name="Magnetic Disk 3"/>
          <p:cNvSpPr/>
          <p:nvPr/>
        </p:nvSpPr>
        <p:spPr>
          <a:xfrm>
            <a:off x="2883241" y="6554484"/>
            <a:ext cx="1789030" cy="2216983"/>
          </a:xfrm>
          <a:prstGeom prst="flowChartMagneticDisk">
            <a:avLst/>
          </a:prstGeom>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endParaRPr lang="en-US" dirty="0"/>
          </a:p>
          <a:p>
            <a:pPr algn="ctr">
              <a:spcBef>
                <a:spcPts val="1200"/>
              </a:spcBef>
            </a:pPr>
            <a:r>
              <a:rPr lang="en-US" dirty="0"/>
              <a:t>Polaris</a:t>
            </a:r>
          </a:p>
          <a:p>
            <a:pPr algn="ctr">
              <a:lnSpc>
                <a:spcPts val="2635"/>
              </a:lnSpc>
            </a:pPr>
            <a:r>
              <a:rPr lang="en-US" sz="2200" dirty="0">
                <a:solidFill>
                  <a:srgbClr val="000000"/>
                </a:solidFill>
              </a:rPr>
              <a:t>(Internal Resource </a:t>
            </a:r>
          </a:p>
          <a:p>
            <a:pPr algn="ctr">
              <a:lnSpc>
                <a:spcPts val="2635"/>
              </a:lnSpc>
            </a:pPr>
            <a:r>
              <a:rPr lang="en-US" sz="2200" dirty="0" err="1">
                <a:solidFill>
                  <a:srgbClr val="000000"/>
                </a:solidFill>
              </a:rPr>
              <a:t>Mgmt</a:t>
            </a:r>
            <a:r>
              <a:rPr lang="en-US" sz="2200" dirty="0">
                <a:solidFill>
                  <a:srgbClr val="000000"/>
                </a:solidFill>
              </a:rPr>
              <a:t>)</a:t>
            </a:r>
          </a:p>
          <a:p>
            <a:pPr algn="ctr">
              <a:lnSpc>
                <a:spcPts val="2635"/>
              </a:lnSpc>
            </a:pPr>
            <a:endParaRPr lang="en-US" dirty="0"/>
          </a:p>
        </p:txBody>
      </p:sp>
      <p:sp>
        <p:nvSpPr>
          <p:cNvPr id="5" name="Magnetic Disk 4"/>
          <p:cNvSpPr/>
          <p:nvPr/>
        </p:nvSpPr>
        <p:spPr>
          <a:xfrm>
            <a:off x="2952717" y="1888719"/>
            <a:ext cx="1719553" cy="1940821"/>
          </a:xfrm>
          <a:prstGeom prst="flowChartMagneticDisk">
            <a:avLst/>
          </a:prstGeom>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r>
              <a:rPr lang="en-US" dirty="0"/>
              <a:t>Clarity</a:t>
            </a:r>
          </a:p>
          <a:p>
            <a:pPr algn="ctr"/>
            <a:r>
              <a:rPr lang="en-US" sz="2200" dirty="0">
                <a:solidFill>
                  <a:srgbClr val="000000"/>
                </a:solidFill>
              </a:rPr>
              <a:t>(Projects)</a:t>
            </a:r>
          </a:p>
        </p:txBody>
      </p:sp>
      <p:cxnSp>
        <p:nvCxnSpPr>
          <p:cNvPr id="10" name="Straight Arrow Connector 9"/>
          <p:cNvCxnSpPr>
            <a:cxnSpLocks/>
          </p:cNvCxnSpPr>
          <p:nvPr/>
        </p:nvCxnSpPr>
        <p:spPr>
          <a:xfrm flipH="1" flipV="1">
            <a:off x="4724246" y="2489200"/>
            <a:ext cx="5455996" cy="754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1819082" y="3132666"/>
            <a:ext cx="1269959" cy="5080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672270" y="2834386"/>
            <a:ext cx="5507972"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1233213" y="3139180"/>
            <a:ext cx="1702134" cy="89746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1981136" y="6028267"/>
            <a:ext cx="1020635" cy="66821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Magnetic Disk 51"/>
          <p:cNvSpPr/>
          <p:nvPr/>
        </p:nvSpPr>
        <p:spPr>
          <a:xfrm>
            <a:off x="10180242" y="1778001"/>
            <a:ext cx="1650076" cy="2077445"/>
          </a:xfrm>
          <a:prstGeom prst="flowChartMagneticDisk">
            <a:avLst/>
          </a:prstGeom>
          <a:solidFill>
            <a:schemeClr val="accent5">
              <a:lumMod val="75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r>
              <a:rPr lang="en-US" dirty="0" err="1"/>
              <a:t>Softrax</a:t>
            </a:r>
            <a:endParaRPr lang="en-US" dirty="0"/>
          </a:p>
          <a:p>
            <a:pPr algn="ctr"/>
            <a:r>
              <a:rPr lang="en-US" sz="2200" dirty="0">
                <a:solidFill>
                  <a:srgbClr val="000000"/>
                </a:solidFill>
              </a:rPr>
              <a:t>(Billing)</a:t>
            </a:r>
          </a:p>
        </p:txBody>
      </p:sp>
      <p:sp>
        <p:nvSpPr>
          <p:cNvPr id="53" name="Magnetic Disk 52"/>
          <p:cNvSpPr/>
          <p:nvPr/>
        </p:nvSpPr>
        <p:spPr>
          <a:xfrm>
            <a:off x="13076809" y="3318933"/>
            <a:ext cx="1907141" cy="2261797"/>
          </a:xfrm>
          <a:prstGeom prst="flowChartMagneticDisk">
            <a:avLst/>
          </a:prstGeom>
          <a:solidFill>
            <a:schemeClr val="accent5">
              <a:lumMod val="75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r>
              <a:rPr lang="en-US" dirty="0"/>
              <a:t>Smart-stream</a:t>
            </a:r>
          </a:p>
          <a:p>
            <a:pPr algn="ctr"/>
            <a:r>
              <a:rPr lang="en-US" dirty="0">
                <a:solidFill>
                  <a:srgbClr val="000000"/>
                </a:solidFill>
              </a:rPr>
              <a:t>(AP / GL)</a:t>
            </a:r>
          </a:p>
        </p:txBody>
      </p:sp>
      <p:sp>
        <p:nvSpPr>
          <p:cNvPr id="54" name="Magnetic Disk 53"/>
          <p:cNvSpPr/>
          <p:nvPr/>
        </p:nvSpPr>
        <p:spPr>
          <a:xfrm>
            <a:off x="514128" y="4036646"/>
            <a:ext cx="1761239" cy="2110154"/>
          </a:xfrm>
          <a:prstGeom prst="flowChartMagneticDisk">
            <a:avLst/>
          </a:prstGeom>
          <a:solidFill>
            <a:srgbClr val="0000FF"/>
          </a:solidFill>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endParaRPr lang="en-US" dirty="0"/>
          </a:p>
          <a:p>
            <a:pPr algn="ctr"/>
            <a:r>
              <a:rPr lang="en-US" dirty="0"/>
              <a:t>HCM.11</a:t>
            </a:r>
          </a:p>
          <a:p>
            <a:pPr algn="ctr"/>
            <a:r>
              <a:rPr lang="en-US" sz="2200" dirty="0">
                <a:solidFill>
                  <a:schemeClr val="accent1">
                    <a:lumMod val="40000"/>
                    <a:lumOff val="60000"/>
                  </a:schemeClr>
                </a:solidFill>
              </a:rPr>
              <a:t>(HR)</a:t>
            </a:r>
          </a:p>
          <a:p>
            <a:pPr algn="ctr"/>
            <a:endParaRPr lang="en-US" dirty="0"/>
          </a:p>
        </p:txBody>
      </p:sp>
      <p:sp>
        <p:nvSpPr>
          <p:cNvPr id="20" name="TextBox 19"/>
          <p:cNvSpPr txBox="1"/>
          <p:nvPr/>
        </p:nvSpPr>
        <p:spPr>
          <a:xfrm>
            <a:off x="6401428" y="2774187"/>
            <a:ext cx="3386999" cy="485124"/>
          </a:xfrm>
          <a:prstGeom prst="rect">
            <a:avLst/>
          </a:prstGeom>
          <a:noFill/>
        </p:spPr>
        <p:txBody>
          <a:bodyPr wrap="square" lIns="145152" tIns="72576" rIns="145152" bIns="72576" rtlCol="0">
            <a:spAutoFit/>
          </a:bodyPr>
          <a:lstStyle/>
          <a:p>
            <a:r>
              <a:rPr lang="en-US" sz="2200" dirty="0">
                <a:solidFill>
                  <a:schemeClr val="bg1">
                    <a:lumMod val="65000"/>
                  </a:schemeClr>
                </a:solidFill>
              </a:rPr>
              <a:t>Time &amp; Expense data</a:t>
            </a:r>
          </a:p>
        </p:txBody>
      </p:sp>
      <p:sp>
        <p:nvSpPr>
          <p:cNvPr id="21" name="TextBox 20"/>
          <p:cNvSpPr txBox="1"/>
          <p:nvPr/>
        </p:nvSpPr>
        <p:spPr>
          <a:xfrm>
            <a:off x="11922792" y="2770964"/>
            <a:ext cx="2601909" cy="485124"/>
          </a:xfrm>
          <a:prstGeom prst="rect">
            <a:avLst/>
          </a:prstGeom>
          <a:noFill/>
        </p:spPr>
        <p:txBody>
          <a:bodyPr wrap="square" lIns="145152" tIns="72576" rIns="145152" bIns="72576" rtlCol="0">
            <a:spAutoFit/>
          </a:bodyPr>
          <a:lstStyle/>
          <a:p>
            <a:r>
              <a:rPr lang="en-US" sz="2200" dirty="0">
                <a:solidFill>
                  <a:schemeClr val="bg1">
                    <a:lumMod val="65000"/>
                  </a:schemeClr>
                </a:solidFill>
              </a:rPr>
              <a:t>Billing data to GL</a:t>
            </a:r>
          </a:p>
        </p:txBody>
      </p:sp>
      <p:sp>
        <p:nvSpPr>
          <p:cNvPr id="24" name="TextBox 23"/>
          <p:cNvSpPr txBox="1"/>
          <p:nvPr/>
        </p:nvSpPr>
        <p:spPr>
          <a:xfrm>
            <a:off x="2126236" y="3662050"/>
            <a:ext cx="1580599" cy="823678"/>
          </a:xfrm>
          <a:prstGeom prst="rect">
            <a:avLst/>
          </a:prstGeom>
          <a:noFill/>
        </p:spPr>
        <p:txBody>
          <a:bodyPr wrap="square" lIns="145152" tIns="72576" rIns="145152" bIns="72576" rtlCol="0">
            <a:spAutoFit/>
          </a:bodyPr>
          <a:lstStyle/>
          <a:p>
            <a:pPr algn="r"/>
            <a:r>
              <a:rPr lang="en-US" sz="2200" dirty="0">
                <a:solidFill>
                  <a:schemeClr val="bg1">
                    <a:lumMod val="50000"/>
                  </a:schemeClr>
                </a:solidFill>
              </a:rPr>
              <a:t>Resource data</a:t>
            </a:r>
          </a:p>
        </p:txBody>
      </p:sp>
      <p:sp>
        <p:nvSpPr>
          <p:cNvPr id="25" name="TextBox 24"/>
          <p:cNvSpPr txBox="1"/>
          <p:nvPr/>
        </p:nvSpPr>
        <p:spPr>
          <a:xfrm>
            <a:off x="656555" y="2935835"/>
            <a:ext cx="1636181" cy="825773"/>
          </a:xfrm>
          <a:prstGeom prst="rect">
            <a:avLst/>
          </a:prstGeom>
          <a:noFill/>
        </p:spPr>
        <p:txBody>
          <a:bodyPr wrap="square" lIns="145152" tIns="72576" rIns="145152" bIns="72576" rtlCol="0">
            <a:spAutoFit/>
          </a:bodyPr>
          <a:lstStyle/>
          <a:p>
            <a:pPr algn="ctr">
              <a:lnSpc>
                <a:spcPts val="1714"/>
              </a:lnSpc>
            </a:pPr>
            <a:r>
              <a:rPr lang="en-US" sz="2200" dirty="0">
                <a:solidFill>
                  <a:schemeClr val="bg1">
                    <a:lumMod val="65000"/>
                  </a:schemeClr>
                </a:solidFill>
              </a:rPr>
              <a:t>Employee &amp; </a:t>
            </a:r>
            <a:r>
              <a:rPr lang="en-US" sz="2200" dirty="0" err="1">
                <a:solidFill>
                  <a:schemeClr val="bg1">
                    <a:lumMod val="65000"/>
                  </a:schemeClr>
                </a:solidFill>
              </a:rPr>
              <a:t>SubContr</a:t>
            </a:r>
            <a:r>
              <a:rPr lang="en-US" sz="2200" dirty="0">
                <a:solidFill>
                  <a:schemeClr val="bg1">
                    <a:lumMod val="65000"/>
                  </a:schemeClr>
                </a:solidFill>
              </a:rPr>
              <a:t>.</a:t>
            </a:r>
          </a:p>
        </p:txBody>
      </p:sp>
      <p:sp>
        <p:nvSpPr>
          <p:cNvPr id="27" name="TextBox 26"/>
          <p:cNvSpPr txBox="1"/>
          <p:nvPr/>
        </p:nvSpPr>
        <p:spPr>
          <a:xfrm>
            <a:off x="519514" y="6410784"/>
            <a:ext cx="2218968" cy="582586"/>
          </a:xfrm>
          <a:prstGeom prst="rect">
            <a:avLst/>
          </a:prstGeom>
          <a:noFill/>
        </p:spPr>
        <p:txBody>
          <a:bodyPr wrap="square" lIns="145152" tIns="72576" rIns="145152" bIns="72576" rtlCol="0">
            <a:spAutoFit/>
          </a:bodyPr>
          <a:lstStyle/>
          <a:p>
            <a:pPr algn="ctr">
              <a:lnSpc>
                <a:spcPts val="1714"/>
              </a:lnSpc>
            </a:pPr>
            <a:r>
              <a:rPr lang="en-US" sz="2200" dirty="0">
                <a:solidFill>
                  <a:schemeClr val="bg1">
                    <a:lumMod val="65000"/>
                  </a:schemeClr>
                </a:solidFill>
              </a:rPr>
              <a:t>Employee &amp; </a:t>
            </a:r>
            <a:r>
              <a:rPr lang="en-US" sz="2200" dirty="0" err="1">
                <a:solidFill>
                  <a:schemeClr val="bg1">
                    <a:lumMod val="65000"/>
                  </a:schemeClr>
                </a:solidFill>
              </a:rPr>
              <a:t>SubContractor</a:t>
            </a:r>
            <a:endParaRPr lang="en-US" sz="2200" dirty="0">
              <a:solidFill>
                <a:schemeClr val="bg1">
                  <a:lumMod val="65000"/>
                </a:schemeClr>
              </a:solidFill>
            </a:endParaRPr>
          </a:p>
        </p:txBody>
      </p:sp>
      <p:sp>
        <p:nvSpPr>
          <p:cNvPr id="28" name="TextBox 27"/>
          <p:cNvSpPr txBox="1"/>
          <p:nvPr/>
        </p:nvSpPr>
        <p:spPr>
          <a:xfrm>
            <a:off x="5500877" y="2011623"/>
            <a:ext cx="3967131" cy="485124"/>
          </a:xfrm>
          <a:prstGeom prst="rect">
            <a:avLst/>
          </a:prstGeom>
          <a:noFill/>
        </p:spPr>
        <p:txBody>
          <a:bodyPr wrap="square" lIns="145152" tIns="72576" rIns="145152" bIns="72576" rtlCol="0">
            <a:spAutoFit/>
          </a:bodyPr>
          <a:lstStyle/>
          <a:p>
            <a:r>
              <a:rPr lang="en-US" sz="2200" dirty="0">
                <a:solidFill>
                  <a:schemeClr val="bg1">
                    <a:lumMod val="65000"/>
                  </a:schemeClr>
                </a:solidFill>
              </a:rPr>
              <a:t>Customer ID &amp; Address data</a:t>
            </a:r>
          </a:p>
        </p:txBody>
      </p:sp>
      <p:cxnSp>
        <p:nvCxnSpPr>
          <p:cNvPr id="30" name="Straight Arrow Connector 29"/>
          <p:cNvCxnSpPr/>
          <p:nvPr/>
        </p:nvCxnSpPr>
        <p:spPr>
          <a:xfrm flipH="1" flipV="1">
            <a:off x="4126926" y="3816517"/>
            <a:ext cx="4673" cy="273668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616247" y="3842566"/>
            <a:ext cx="7368" cy="27106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028965" y="5852964"/>
            <a:ext cx="1274901" cy="823678"/>
          </a:xfrm>
          <a:prstGeom prst="rect">
            <a:avLst/>
          </a:prstGeom>
          <a:noFill/>
        </p:spPr>
        <p:txBody>
          <a:bodyPr wrap="square" lIns="145152" tIns="72576" rIns="145152" bIns="72576" rtlCol="0">
            <a:spAutoFit/>
          </a:bodyPr>
          <a:lstStyle/>
          <a:p>
            <a:r>
              <a:rPr lang="en-US" sz="2200" dirty="0">
                <a:solidFill>
                  <a:schemeClr val="bg1">
                    <a:lumMod val="50000"/>
                  </a:schemeClr>
                </a:solidFill>
              </a:rPr>
              <a:t>Project data</a:t>
            </a:r>
          </a:p>
        </p:txBody>
      </p:sp>
      <p:grpSp>
        <p:nvGrpSpPr>
          <p:cNvPr id="177" name="Group 176"/>
          <p:cNvGrpSpPr/>
          <p:nvPr/>
        </p:nvGrpSpPr>
        <p:grpSpPr>
          <a:xfrm>
            <a:off x="4630611" y="3284462"/>
            <a:ext cx="11828053" cy="6891868"/>
            <a:chOff x="4630611" y="3268133"/>
            <a:chExt cx="11828053" cy="6891868"/>
          </a:xfrm>
        </p:grpSpPr>
        <p:sp>
          <p:nvSpPr>
            <p:cNvPr id="178" name="10-Point Star 177"/>
            <p:cNvSpPr/>
            <p:nvPr/>
          </p:nvSpPr>
          <p:spPr>
            <a:xfrm>
              <a:off x="4808916" y="6180665"/>
              <a:ext cx="4013063" cy="3809991"/>
            </a:xfrm>
            <a:prstGeom prst="star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 name="10-Point Star 178"/>
            <p:cNvSpPr/>
            <p:nvPr/>
          </p:nvSpPr>
          <p:spPr>
            <a:xfrm>
              <a:off x="5147563" y="3793069"/>
              <a:ext cx="7907612" cy="4656664"/>
            </a:xfrm>
            <a:prstGeom prst="star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10-Point Star 179"/>
            <p:cNvSpPr/>
            <p:nvPr/>
          </p:nvSpPr>
          <p:spPr>
            <a:xfrm>
              <a:off x="4893572" y="5825067"/>
              <a:ext cx="11565092" cy="4334934"/>
            </a:xfrm>
            <a:prstGeom prst="star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1" name="Straight Arrow Connector 180"/>
            <p:cNvCxnSpPr/>
            <p:nvPr/>
          </p:nvCxnSpPr>
          <p:spPr>
            <a:xfrm>
              <a:off x="4690381" y="7670800"/>
              <a:ext cx="1591681" cy="0"/>
            </a:xfrm>
            <a:prstGeom prst="straightConnector1">
              <a:avLst/>
            </a:prstGeom>
            <a:ln w="50800">
              <a:solidFill>
                <a:schemeClr val="accent6">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4630611" y="7616814"/>
              <a:ext cx="1769981" cy="1500786"/>
            </a:xfrm>
            <a:prstGeom prst="rect">
              <a:avLst/>
            </a:prstGeom>
            <a:noFill/>
          </p:spPr>
          <p:txBody>
            <a:bodyPr wrap="square" lIns="145152" tIns="72576" rIns="145152" bIns="72576" rtlCol="0">
              <a:spAutoFit/>
            </a:bodyPr>
            <a:lstStyle/>
            <a:p>
              <a:pPr algn="ctr"/>
              <a:r>
                <a:rPr lang="en-US" sz="2200" dirty="0"/>
                <a:t>Excel macro to load role data</a:t>
              </a:r>
            </a:p>
          </p:txBody>
        </p:sp>
        <p:sp>
          <p:nvSpPr>
            <p:cNvPr id="183" name="Card 182"/>
            <p:cNvSpPr/>
            <p:nvPr/>
          </p:nvSpPr>
          <p:spPr>
            <a:xfrm>
              <a:off x="10431428" y="7012016"/>
              <a:ext cx="1540650" cy="1023811"/>
            </a:xfrm>
            <a:prstGeom prst="flowChartPunchedCard">
              <a:avLst/>
            </a:prstGeom>
            <a:solidFill>
              <a:srgbClr val="A6A6A6"/>
            </a:solidFill>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r>
                <a:rPr lang="en-US" dirty="0"/>
                <a:t>Initiate PO</a:t>
              </a:r>
            </a:p>
          </p:txBody>
        </p:sp>
        <p:sp>
          <p:nvSpPr>
            <p:cNvPr id="184" name="Decision 183"/>
            <p:cNvSpPr/>
            <p:nvPr/>
          </p:nvSpPr>
          <p:spPr>
            <a:xfrm>
              <a:off x="12818825" y="6824133"/>
              <a:ext cx="2801653" cy="1400096"/>
            </a:xfrm>
            <a:prstGeom prst="flowChartDecision">
              <a:avLst/>
            </a:prstGeom>
            <a:solidFill>
              <a:srgbClr val="A6A6A6"/>
            </a:solidFill>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r>
                <a:rPr lang="en-US" dirty="0" err="1"/>
                <a:t>eFlow</a:t>
              </a:r>
              <a:r>
                <a:rPr lang="en-US" dirty="0"/>
                <a:t> </a:t>
              </a:r>
              <a:r>
                <a:rPr lang="en-US" sz="1900" dirty="0">
                  <a:solidFill>
                    <a:srgbClr val="000000"/>
                  </a:solidFill>
                </a:rPr>
                <a:t>approval</a:t>
              </a:r>
            </a:p>
          </p:txBody>
        </p:sp>
        <p:cxnSp>
          <p:nvCxnSpPr>
            <p:cNvPr id="185" name="Straight Arrow Connector 184"/>
            <p:cNvCxnSpPr>
              <a:stCxn id="183" idx="3"/>
              <a:endCxn id="184" idx="1"/>
            </p:cNvCxnSpPr>
            <p:nvPr/>
          </p:nvCxnSpPr>
          <p:spPr>
            <a:xfrm>
              <a:off x="11972078" y="7523922"/>
              <a:ext cx="846747" cy="259"/>
            </a:xfrm>
            <a:prstGeom prst="straightConnector1">
              <a:avLst/>
            </a:prstGeom>
            <a:ln w="25400" cmpd="sng">
              <a:solidFill>
                <a:schemeClr val="accent6">
                  <a:lumMod val="7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a:stCxn id="184" idx="0"/>
            </p:cNvCxnSpPr>
            <p:nvPr/>
          </p:nvCxnSpPr>
          <p:spPr>
            <a:xfrm flipV="1">
              <a:off x="14219652" y="5588001"/>
              <a:ext cx="3885" cy="1236132"/>
            </a:xfrm>
            <a:prstGeom prst="straightConnector1">
              <a:avLst/>
            </a:prstGeom>
            <a:ln w="25400">
              <a:solidFill>
                <a:schemeClr val="accent6">
                  <a:lumMod val="7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87" name="Manual Input 186"/>
            <p:cNvSpPr/>
            <p:nvPr/>
          </p:nvSpPr>
          <p:spPr>
            <a:xfrm>
              <a:off x="6301488" y="6755510"/>
              <a:ext cx="2032202" cy="1541587"/>
            </a:xfrm>
            <a:prstGeom prst="flowChartManualInpu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r>
                <a:rPr lang="en-US" sz="2700" dirty="0" err="1">
                  <a:solidFill>
                    <a:schemeClr val="bg1"/>
                  </a:solidFill>
                </a:rPr>
                <a:t>Sharepoint</a:t>
              </a:r>
              <a:r>
                <a:rPr lang="en-US" sz="2700" dirty="0">
                  <a:solidFill>
                    <a:schemeClr val="bg1"/>
                  </a:solidFill>
                </a:rPr>
                <a:t> </a:t>
              </a:r>
            </a:p>
            <a:p>
              <a:pPr algn="ctr"/>
              <a:r>
                <a:rPr lang="en-US" sz="2200" dirty="0">
                  <a:solidFill>
                    <a:schemeClr val="tx1"/>
                  </a:solidFill>
                </a:rPr>
                <a:t>3P Sourcing  </a:t>
              </a:r>
            </a:p>
          </p:txBody>
        </p:sp>
        <p:cxnSp>
          <p:nvCxnSpPr>
            <p:cNvPr id="188" name="Straight Arrow Connector 187"/>
            <p:cNvCxnSpPr/>
            <p:nvPr/>
          </p:nvCxnSpPr>
          <p:spPr>
            <a:xfrm>
              <a:off x="8398660" y="7535333"/>
              <a:ext cx="2065802" cy="2"/>
            </a:xfrm>
            <a:prstGeom prst="straightConnector1">
              <a:avLst/>
            </a:prstGeom>
            <a:ln w="50800">
              <a:solidFill>
                <a:schemeClr val="accent6">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89" name="TextBox 188"/>
            <p:cNvSpPr txBox="1"/>
            <p:nvPr/>
          </p:nvSpPr>
          <p:spPr>
            <a:xfrm>
              <a:off x="8111705" y="7440018"/>
              <a:ext cx="2454352" cy="1500786"/>
            </a:xfrm>
            <a:prstGeom prst="rect">
              <a:avLst/>
            </a:prstGeom>
            <a:noFill/>
          </p:spPr>
          <p:txBody>
            <a:bodyPr wrap="square" lIns="145152" tIns="72576" rIns="145152" bIns="72576" rtlCol="0">
              <a:spAutoFit/>
            </a:bodyPr>
            <a:lstStyle/>
            <a:p>
              <a:pPr algn="ctr"/>
              <a:r>
                <a:rPr lang="en-US" sz="2200" dirty="0"/>
                <a:t>Manual Data entry in SharePoint &amp; </a:t>
              </a:r>
              <a:r>
                <a:rPr lang="en-US" sz="2200" dirty="0" err="1"/>
                <a:t>eFLOW</a:t>
              </a:r>
              <a:endParaRPr lang="en-US" sz="2200" dirty="0"/>
            </a:p>
          </p:txBody>
        </p:sp>
        <p:sp>
          <p:nvSpPr>
            <p:cNvPr id="190" name="Manual Input 33"/>
            <p:cNvSpPr/>
            <p:nvPr/>
          </p:nvSpPr>
          <p:spPr>
            <a:xfrm>
              <a:off x="8911471" y="4967101"/>
              <a:ext cx="2285135" cy="1541587"/>
            </a:xfrm>
            <a:prstGeom prst="flowChartManualInpu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r>
                <a:rPr lang="en-US" sz="2700" dirty="0">
                  <a:solidFill>
                    <a:schemeClr val="bg1"/>
                  </a:solidFill>
                </a:rPr>
                <a:t>Email </a:t>
              </a:r>
            </a:p>
            <a:p>
              <a:pPr algn="ctr"/>
              <a:r>
                <a:rPr lang="en-US" sz="2200" dirty="0">
                  <a:solidFill>
                    <a:schemeClr val="tx1"/>
                  </a:solidFill>
                </a:rPr>
                <a:t>Supplier Invoicing &amp; T/E</a:t>
              </a:r>
            </a:p>
          </p:txBody>
        </p:sp>
        <p:sp>
          <p:nvSpPr>
            <p:cNvPr id="191" name="TextBox 190"/>
            <p:cNvSpPr txBox="1"/>
            <p:nvPr/>
          </p:nvSpPr>
          <p:spPr>
            <a:xfrm>
              <a:off x="6025155" y="4705497"/>
              <a:ext cx="2230236" cy="823678"/>
            </a:xfrm>
            <a:prstGeom prst="rect">
              <a:avLst/>
            </a:prstGeom>
            <a:noFill/>
          </p:spPr>
          <p:txBody>
            <a:bodyPr wrap="square" lIns="145152" tIns="72576" rIns="145152" bIns="72576" rtlCol="0">
              <a:spAutoFit/>
            </a:bodyPr>
            <a:lstStyle/>
            <a:p>
              <a:pPr algn="r"/>
              <a:r>
                <a:rPr lang="en-US" sz="2200" dirty="0"/>
                <a:t>Manual entry of T/E into Clarity</a:t>
              </a:r>
            </a:p>
          </p:txBody>
        </p:sp>
        <p:sp>
          <p:nvSpPr>
            <p:cNvPr id="192" name="TextBox 191"/>
            <p:cNvSpPr txBox="1"/>
            <p:nvPr/>
          </p:nvSpPr>
          <p:spPr>
            <a:xfrm>
              <a:off x="10907899" y="4931069"/>
              <a:ext cx="2377089" cy="1162232"/>
            </a:xfrm>
            <a:prstGeom prst="rect">
              <a:avLst/>
            </a:prstGeom>
            <a:noFill/>
          </p:spPr>
          <p:txBody>
            <a:bodyPr wrap="square" lIns="145152" tIns="72576" rIns="145152" bIns="72576" rtlCol="0">
              <a:spAutoFit/>
            </a:bodyPr>
            <a:lstStyle/>
            <a:p>
              <a:pPr algn="ctr"/>
              <a:r>
                <a:rPr lang="en-US" sz="2200" dirty="0"/>
                <a:t>Manual</a:t>
              </a:r>
            </a:p>
            <a:p>
              <a:pPr algn="ctr"/>
              <a:r>
                <a:rPr lang="en-US" sz="2200" dirty="0"/>
                <a:t>matching of Invoice to PO</a:t>
              </a:r>
            </a:p>
          </p:txBody>
        </p:sp>
        <p:cxnSp>
          <p:nvCxnSpPr>
            <p:cNvPr id="193" name="Straight Arrow Connector 192"/>
            <p:cNvCxnSpPr/>
            <p:nvPr/>
          </p:nvCxnSpPr>
          <p:spPr>
            <a:xfrm flipH="1" flipV="1">
              <a:off x="4690381" y="3268133"/>
              <a:ext cx="4283994" cy="1930400"/>
            </a:xfrm>
            <a:prstGeom prst="straightConnector1">
              <a:avLst/>
            </a:prstGeom>
            <a:ln w="50800">
              <a:solidFill>
                <a:schemeClr val="accent6">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flipV="1">
              <a:off x="10870026" y="4199467"/>
              <a:ext cx="2219015" cy="1111229"/>
            </a:xfrm>
            <a:prstGeom prst="straightConnector1">
              <a:avLst/>
            </a:prstGeom>
            <a:ln w="50800">
              <a:solidFill>
                <a:schemeClr val="accent6">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grpSp>
        <p:nvGrpSpPr>
          <p:cNvPr id="195" name="Group 194"/>
          <p:cNvGrpSpPr/>
          <p:nvPr/>
        </p:nvGrpSpPr>
        <p:grpSpPr>
          <a:xfrm>
            <a:off x="1918174" y="3302001"/>
            <a:ext cx="11158635" cy="4741332"/>
            <a:chOff x="1918174" y="3302001"/>
            <a:chExt cx="11158635" cy="4741332"/>
          </a:xfrm>
        </p:grpSpPr>
        <p:sp>
          <p:nvSpPr>
            <p:cNvPr id="196" name="Magnetic Disk 195"/>
            <p:cNvSpPr/>
            <p:nvPr/>
          </p:nvSpPr>
          <p:spPr>
            <a:xfrm>
              <a:off x="7348827" y="4073975"/>
              <a:ext cx="1672834" cy="3004158"/>
            </a:xfrm>
            <a:prstGeom prst="flowChartMagneticDisk">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145152" tIns="72576" rIns="145152" bIns="72576" rtlCol="0" anchor="ctr"/>
            <a:lstStyle/>
            <a:p>
              <a:pPr algn="ctr"/>
              <a:r>
                <a:rPr lang="en-US" dirty="0">
                  <a:solidFill>
                    <a:schemeClr val="tx1"/>
                  </a:solidFill>
                </a:rPr>
                <a:t>VMS</a:t>
              </a:r>
            </a:p>
          </p:txBody>
        </p:sp>
        <p:cxnSp>
          <p:nvCxnSpPr>
            <p:cNvPr id="197" name="Straight Arrow Connector 196"/>
            <p:cNvCxnSpPr/>
            <p:nvPr/>
          </p:nvCxnSpPr>
          <p:spPr>
            <a:xfrm flipV="1">
              <a:off x="9025173" y="5072900"/>
              <a:ext cx="4051636" cy="7100"/>
            </a:xfrm>
            <a:prstGeom prst="straightConnector1">
              <a:avLst/>
            </a:prstGeom>
            <a:ln w="33020">
              <a:solidFill>
                <a:schemeClr val="accent3">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H="1" flipV="1">
              <a:off x="4707315" y="3302001"/>
              <a:ext cx="2912437" cy="897466"/>
            </a:xfrm>
            <a:prstGeom prst="straightConnector1">
              <a:avLst/>
            </a:prstGeom>
            <a:ln w="3619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a:off x="2283684" y="5162920"/>
              <a:ext cx="5031278" cy="0"/>
            </a:xfrm>
            <a:prstGeom prst="straightConnector1">
              <a:avLst/>
            </a:prstGeom>
            <a:ln w="36195">
              <a:solidFill>
                <a:srgbClr val="0000FF"/>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a:cxnSpLocks/>
            </p:cNvCxnSpPr>
            <p:nvPr/>
          </p:nvCxnSpPr>
          <p:spPr>
            <a:xfrm flipH="1">
              <a:off x="4724246" y="7044267"/>
              <a:ext cx="3217229" cy="999066"/>
            </a:xfrm>
            <a:prstGeom prst="straightConnector1">
              <a:avLst/>
            </a:prstGeom>
            <a:ln w="36195">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4817032" y="6948668"/>
              <a:ext cx="2206809" cy="823678"/>
            </a:xfrm>
            <a:prstGeom prst="rect">
              <a:avLst/>
            </a:prstGeom>
            <a:noFill/>
          </p:spPr>
          <p:txBody>
            <a:bodyPr wrap="square" lIns="145152" tIns="72576" rIns="145152" bIns="72576" rtlCol="0">
              <a:spAutoFit/>
            </a:bodyPr>
            <a:lstStyle/>
            <a:p>
              <a:r>
                <a:rPr lang="en-US" sz="2200" dirty="0">
                  <a:solidFill>
                    <a:schemeClr val="accent5">
                      <a:lumMod val="75000"/>
                    </a:schemeClr>
                  </a:solidFill>
                </a:rPr>
                <a:t>Booking  data</a:t>
              </a:r>
            </a:p>
            <a:p>
              <a:r>
                <a:rPr lang="en-US" sz="2200" dirty="0">
                  <a:solidFill>
                    <a:schemeClr val="accent5">
                      <a:lumMod val="75000"/>
                    </a:schemeClr>
                  </a:solidFill>
                </a:rPr>
                <a:t>3P Status </a:t>
              </a:r>
            </a:p>
          </p:txBody>
        </p:sp>
        <p:cxnSp>
          <p:nvCxnSpPr>
            <p:cNvPr id="202" name="Straight Arrow Connector 201"/>
            <p:cNvCxnSpPr/>
            <p:nvPr/>
          </p:nvCxnSpPr>
          <p:spPr>
            <a:xfrm>
              <a:off x="4512523" y="3676942"/>
              <a:ext cx="2887103" cy="878125"/>
            </a:xfrm>
            <a:prstGeom prst="straightConnector1">
              <a:avLst/>
            </a:prstGeom>
            <a:ln w="36195">
              <a:solidFill>
                <a:schemeClr val="accent4">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9403912" y="4554442"/>
              <a:ext cx="3329530" cy="485124"/>
            </a:xfrm>
            <a:prstGeom prst="rect">
              <a:avLst/>
            </a:prstGeom>
            <a:noFill/>
            <a:ln>
              <a:noFill/>
            </a:ln>
          </p:spPr>
          <p:txBody>
            <a:bodyPr wrap="square" lIns="145152" tIns="72576" rIns="145152" bIns="72576" rtlCol="0">
              <a:spAutoFit/>
            </a:bodyPr>
            <a:lstStyle/>
            <a:p>
              <a:r>
                <a:rPr lang="en-US" sz="2200" dirty="0">
                  <a:solidFill>
                    <a:srgbClr val="66C763"/>
                  </a:solidFill>
                </a:rPr>
                <a:t>Invoice from Beeline</a:t>
              </a:r>
            </a:p>
          </p:txBody>
        </p:sp>
        <p:sp>
          <p:nvSpPr>
            <p:cNvPr id="204" name="TextBox 203"/>
            <p:cNvSpPr txBox="1"/>
            <p:nvPr/>
          </p:nvSpPr>
          <p:spPr>
            <a:xfrm>
              <a:off x="6744015" y="3575828"/>
              <a:ext cx="1703920" cy="485124"/>
            </a:xfrm>
            <a:prstGeom prst="rect">
              <a:avLst/>
            </a:prstGeom>
            <a:noFill/>
          </p:spPr>
          <p:txBody>
            <a:bodyPr wrap="square" lIns="145152" tIns="72576" rIns="145152" bIns="72576" rtlCol="0">
              <a:spAutoFit/>
            </a:bodyPr>
            <a:lstStyle/>
            <a:p>
              <a:pPr algn="r"/>
              <a:r>
                <a:rPr lang="en-US" sz="2200" dirty="0" err="1">
                  <a:solidFill>
                    <a:srgbClr val="FF0000"/>
                  </a:solidFill>
                </a:rPr>
                <a:t>SubK</a:t>
              </a:r>
              <a:r>
                <a:rPr lang="en-US" sz="2200" dirty="0">
                  <a:solidFill>
                    <a:srgbClr val="FF0000"/>
                  </a:solidFill>
                </a:rPr>
                <a:t> T/E</a:t>
              </a:r>
            </a:p>
          </p:txBody>
        </p:sp>
        <p:sp>
          <p:nvSpPr>
            <p:cNvPr id="205" name="TextBox 204"/>
            <p:cNvSpPr txBox="1"/>
            <p:nvPr/>
          </p:nvSpPr>
          <p:spPr>
            <a:xfrm>
              <a:off x="4733344" y="4080448"/>
              <a:ext cx="1650317" cy="847151"/>
            </a:xfrm>
            <a:prstGeom prst="rect">
              <a:avLst/>
            </a:prstGeom>
            <a:noFill/>
          </p:spPr>
          <p:txBody>
            <a:bodyPr wrap="square" lIns="145152" tIns="72576" rIns="145152" bIns="72576" rtlCol="0">
              <a:spAutoFit/>
            </a:bodyPr>
            <a:lstStyle/>
            <a:p>
              <a:pPr algn="r"/>
              <a:r>
                <a:rPr lang="en-US" sz="2200" dirty="0">
                  <a:solidFill>
                    <a:schemeClr val="accent4">
                      <a:lumMod val="75000"/>
                    </a:schemeClr>
                  </a:solidFill>
                </a:rPr>
                <a:t>Project/ Task data</a:t>
              </a:r>
            </a:p>
          </p:txBody>
        </p:sp>
        <p:sp>
          <p:nvSpPr>
            <p:cNvPr id="206" name="TextBox 205"/>
            <p:cNvSpPr txBox="1"/>
            <p:nvPr/>
          </p:nvSpPr>
          <p:spPr>
            <a:xfrm>
              <a:off x="4469665" y="6403205"/>
              <a:ext cx="1740750" cy="485124"/>
            </a:xfrm>
            <a:prstGeom prst="rect">
              <a:avLst/>
            </a:prstGeom>
            <a:noFill/>
          </p:spPr>
          <p:txBody>
            <a:bodyPr wrap="square" lIns="145152" tIns="72576" rIns="145152" bIns="72576" rtlCol="0">
              <a:spAutoFit/>
            </a:bodyPr>
            <a:lstStyle/>
            <a:p>
              <a:pPr algn="r"/>
              <a:r>
                <a:rPr lang="en-US" sz="2200" dirty="0">
                  <a:solidFill>
                    <a:schemeClr val="accent5">
                      <a:lumMod val="75000"/>
                    </a:schemeClr>
                  </a:solidFill>
                </a:rPr>
                <a:t>Role data</a:t>
              </a:r>
            </a:p>
          </p:txBody>
        </p:sp>
        <p:cxnSp>
          <p:nvCxnSpPr>
            <p:cNvPr id="207" name="Straight Arrow Connector 206"/>
            <p:cNvCxnSpPr/>
            <p:nvPr/>
          </p:nvCxnSpPr>
          <p:spPr>
            <a:xfrm flipV="1">
              <a:off x="4672271" y="6366329"/>
              <a:ext cx="2744288" cy="855776"/>
            </a:xfrm>
            <a:prstGeom prst="straightConnector1">
              <a:avLst/>
            </a:prstGeom>
            <a:ln w="36195">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flipH="1" flipV="1">
              <a:off x="2353664" y="5637054"/>
              <a:ext cx="4961299" cy="18679"/>
            </a:xfrm>
            <a:prstGeom prst="straightConnector1">
              <a:avLst/>
            </a:prstGeom>
            <a:ln w="36195">
              <a:solidFill>
                <a:srgbClr val="0000FF"/>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209" name="TextBox 208"/>
            <p:cNvSpPr txBox="1"/>
            <p:nvPr/>
          </p:nvSpPr>
          <p:spPr>
            <a:xfrm>
              <a:off x="1918174" y="4778099"/>
              <a:ext cx="1703920" cy="485124"/>
            </a:xfrm>
            <a:prstGeom prst="rect">
              <a:avLst/>
            </a:prstGeom>
            <a:noFill/>
          </p:spPr>
          <p:txBody>
            <a:bodyPr wrap="square" lIns="145152" tIns="72576" rIns="145152" bIns="72576" rtlCol="0">
              <a:spAutoFit/>
            </a:bodyPr>
            <a:lstStyle/>
            <a:p>
              <a:pPr algn="ctr"/>
              <a:r>
                <a:rPr lang="en-US" sz="2200" dirty="0">
                  <a:solidFill>
                    <a:srgbClr val="0000FF"/>
                  </a:solidFill>
                </a:rPr>
                <a:t>HCMID</a:t>
              </a:r>
            </a:p>
          </p:txBody>
        </p:sp>
        <p:sp>
          <p:nvSpPr>
            <p:cNvPr id="210" name="TextBox 209"/>
            <p:cNvSpPr txBox="1"/>
            <p:nvPr/>
          </p:nvSpPr>
          <p:spPr>
            <a:xfrm>
              <a:off x="5355534" y="5540100"/>
              <a:ext cx="1703920" cy="823678"/>
            </a:xfrm>
            <a:prstGeom prst="rect">
              <a:avLst/>
            </a:prstGeom>
            <a:noFill/>
          </p:spPr>
          <p:txBody>
            <a:bodyPr wrap="square" lIns="145152" tIns="72576" rIns="145152" bIns="72576" rtlCol="0">
              <a:spAutoFit/>
            </a:bodyPr>
            <a:lstStyle/>
            <a:p>
              <a:pPr algn="ctr"/>
              <a:r>
                <a:rPr lang="en-US" sz="2200" dirty="0">
                  <a:solidFill>
                    <a:srgbClr val="0000FF"/>
                  </a:solidFill>
                </a:rPr>
                <a:t>Create Worker</a:t>
              </a:r>
            </a:p>
          </p:txBody>
        </p:sp>
      </p:grpSp>
    </p:spTree>
    <p:extLst>
      <p:ext uri="{BB962C8B-B14F-4D97-AF65-F5344CB8AC3E}">
        <p14:creationId xmlns:p14="http://schemas.microsoft.com/office/powerpoint/2010/main" val="39753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177"/>
                                        </p:tgtEl>
                                      </p:cBhvr>
                                    </p:animEffect>
                                    <p:set>
                                      <p:cBhvr>
                                        <p:cTn id="7" dur="1" fill="hold">
                                          <p:stCondLst>
                                            <p:cond delay="1999"/>
                                          </p:stCondLst>
                                        </p:cTn>
                                        <p:tgtEl>
                                          <p:spTgt spid="17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dissolve">
                                      <p:cBhvr>
                                        <p:cTn id="10" dur="12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50436" y="489084"/>
            <a:ext cx="12447351" cy="1415916"/>
          </a:xfrm>
        </p:spPr>
        <p:txBody>
          <a:bodyPr>
            <a:normAutofit/>
          </a:bodyPr>
          <a:lstStyle/>
          <a:p>
            <a:r>
              <a:rPr lang="en-US" sz="4800" dirty="0">
                <a:latin typeface="Arial (Headings)"/>
              </a:rPr>
              <a:t>Worker Time / Expense</a:t>
            </a:r>
            <a:br>
              <a:rPr lang="en-US" sz="4800" dirty="0">
                <a:latin typeface="Arial (Headings)"/>
              </a:rPr>
            </a:br>
            <a:r>
              <a:rPr lang="en-US" sz="4800" dirty="0">
                <a:latin typeface="Arial (Headings)"/>
              </a:rPr>
              <a:t>Entry or Editing by Manager/Admin	</a:t>
            </a:r>
            <a:endParaRPr lang="en-US" sz="4800" spc="-150" dirty="0">
              <a:latin typeface="Arial (Headings)"/>
              <a:ea typeface="Tahoma" pitchFamily="34" charset="0"/>
              <a:cs typeface="Tahoma" pitchFamily="34" charset="0"/>
            </a:endParaRPr>
          </a:p>
        </p:txBody>
      </p:sp>
      <p:pic>
        <p:nvPicPr>
          <p:cNvPr id="5" name="Picture 4"/>
          <p:cNvPicPr>
            <a:picLocks noChangeAspect="1"/>
          </p:cNvPicPr>
          <p:nvPr/>
        </p:nvPicPr>
        <p:blipFill>
          <a:blip r:embed="rId2"/>
          <a:stretch>
            <a:fillRect/>
          </a:stretch>
        </p:blipFill>
        <p:spPr>
          <a:xfrm>
            <a:off x="366947" y="2726341"/>
            <a:ext cx="12581710" cy="2949196"/>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2536158" y="4708872"/>
            <a:ext cx="12696020" cy="2827265"/>
          </a:xfrm>
          <a:prstGeom prst="rect">
            <a:avLst/>
          </a:prstGeom>
          <a:ln>
            <a:solidFill>
              <a:schemeClr val="tx1"/>
            </a:solidFill>
          </a:ln>
        </p:spPr>
      </p:pic>
      <p:sp>
        <p:nvSpPr>
          <p:cNvPr id="8" name="TextBox 7"/>
          <p:cNvSpPr txBox="1"/>
          <p:nvPr/>
        </p:nvSpPr>
        <p:spPr>
          <a:xfrm>
            <a:off x="11650754" y="2309697"/>
            <a:ext cx="3682483"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Select Record Type </a:t>
            </a:r>
          </a:p>
        </p:txBody>
      </p:sp>
      <p:sp>
        <p:nvSpPr>
          <p:cNvPr id="9" name="TextBox 8"/>
          <p:cNvSpPr txBox="1"/>
          <p:nvPr/>
        </p:nvSpPr>
        <p:spPr>
          <a:xfrm>
            <a:off x="6281531" y="4355306"/>
            <a:ext cx="4386470" cy="984885"/>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Key WO #, let search return results &amp; select</a:t>
            </a:r>
          </a:p>
        </p:txBody>
      </p:sp>
      <p:pic>
        <p:nvPicPr>
          <p:cNvPr id="10" name="Picture 9"/>
          <p:cNvPicPr>
            <a:picLocks noChangeAspect="1"/>
          </p:cNvPicPr>
          <p:nvPr/>
        </p:nvPicPr>
        <p:blipFill>
          <a:blip r:embed="rId4"/>
          <a:stretch>
            <a:fillRect/>
          </a:stretch>
        </p:blipFill>
        <p:spPr>
          <a:xfrm>
            <a:off x="11387064" y="6214995"/>
            <a:ext cx="4618120" cy="1150720"/>
          </a:xfrm>
          <a:prstGeom prst="rect">
            <a:avLst/>
          </a:prstGeom>
          <a:ln>
            <a:solidFill>
              <a:schemeClr val="tx1"/>
            </a:solidFill>
          </a:ln>
        </p:spPr>
      </p:pic>
      <p:sp>
        <p:nvSpPr>
          <p:cNvPr id="11" name="Arrow: Right 10"/>
          <p:cNvSpPr/>
          <p:nvPr/>
        </p:nvSpPr>
        <p:spPr>
          <a:xfrm rot="8771614">
            <a:off x="10870110" y="2705799"/>
            <a:ext cx="776117" cy="2521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Arrow: Right 11"/>
          <p:cNvSpPr/>
          <p:nvPr/>
        </p:nvSpPr>
        <p:spPr>
          <a:xfrm rot="1355840">
            <a:off x="10876653" y="4642764"/>
            <a:ext cx="1477037" cy="35020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6401777" y="7147111"/>
            <a:ext cx="3789146" cy="1021914"/>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Can also use string search on name</a:t>
            </a:r>
          </a:p>
        </p:txBody>
      </p:sp>
      <p:sp>
        <p:nvSpPr>
          <p:cNvPr id="14" name="Arrow: Right 13"/>
          <p:cNvSpPr/>
          <p:nvPr/>
        </p:nvSpPr>
        <p:spPr>
          <a:xfrm rot="20278241">
            <a:off x="10202684" y="7029867"/>
            <a:ext cx="1477037" cy="35020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9917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Time and Expense Entry</a:t>
            </a:r>
            <a:br>
              <a:rPr lang="en-US" sz="4800" dirty="0"/>
            </a:br>
            <a:endParaRPr lang="en-US" sz="4800" dirty="0"/>
          </a:p>
        </p:txBody>
      </p:sp>
      <p:pic>
        <p:nvPicPr>
          <p:cNvPr id="4" name="Picture 3"/>
          <p:cNvPicPr>
            <a:picLocks noChangeAspect="1"/>
          </p:cNvPicPr>
          <p:nvPr/>
        </p:nvPicPr>
        <p:blipFill>
          <a:blip r:embed="rId2"/>
          <a:stretch>
            <a:fillRect/>
          </a:stretch>
        </p:blipFill>
        <p:spPr>
          <a:xfrm>
            <a:off x="2056622" y="1902095"/>
            <a:ext cx="13429431" cy="6901744"/>
          </a:xfrm>
          <a:prstGeom prst="rect">
            <a:avLst/>
          </a:prstGeom>
          <a:ln>
            <a:solidFill>
              <a:schemeClr val="tx1"/>
            </a:solidFill>
          </a:ln>
        </p:spPr>
      </p:pic>
      <p:sp>
        <p:nvSpPr>
          <p:cNvPr id="5" name="Oval 4"/>
          <p:cNvSpPr/>
          <p:nvPr/>
        </p:nvSpPr>
        <p:spPr>
          <a:xfrm>
            <a:off x="8564958" y="4865287"/>
            <a:ext cx="625341" cy="4876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peech Bubble: Rectangle with Corners Rounded 5"/>
          <p:cNvSpPr/>
          <p:nvPr/>
        </p:nvSpPr>
        <p:spPr>
          <a:xfrm>
            <a:off x="8180832" y="3261360"/>
            <a:ext cx="3382277" cy="719328"/>
          </a:xfrm>
          <a:prstGeom prst="wedgeRoundRectCallout">
            <a:avLst>
              <a:gd name="adj1" fmla="val -65378"/>
              <a:gd name="adj2" fmla="val 3273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Toggle between Timesheets and Expenses</a:t>
            </a:r>
          </a:p>
        </p:txBody>
      </p:sp>
      <p:sp>
        <p:nvSpPr>
          <p:cNvPr id="7" name="Speech Bubble: Rectangle with Corners Rounded 6"/>
          <p:cNvSpPr/>
          <p:nvPr/>
        </p:nvSpPr>
        <p:spPr>
          <a:xfrm>
            <a:off x="358815" y="5005353"/>
            <a:ext cx="4377777" cy="719328"/>
          </a:xfrm>
          <a:prstGeom prst="wedgeRoundRectCallout">
            <a:avLst>
              <a:gd name="adj1" fmla="val 70161"/>
              <a:gd name="adj2" fmla="val 864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Missing Timesheets (for this Worker)</a:t>
            </a:r>
          </a:p>
          <a:p>
            <a:pPr algn="ctr"/>
            <a:r>
              <a:rPr lang="en-US" sz="2000" dirty="0"/>
              <a:t>3 oldest are displayed</a:t>
            </a:r>
          </a:p>
        </p:txBody>
      </p:sp>
      <p:sp>
        <p:nvSpPr>
          <p:cNvPr id="8" name="Speech Bubble: Rectangle with Corners Rounded 7"/>
          <p:cNvSpPr/>
          <p:nvPr/>
        </p:nvSpPr>
        <p:spPr>
          <a:xfrm>
            <a:off x="10143744" y="4893360"/>
            <a:ext cx="3925824" cy="719328"/>
          </a:xfrm>
          <a:prstGeom prst="wedgeRoundRectCallout">
            <a:avLst>
              <a:gd name="adj1" fmla="val -73633"/>
              <a:gd name="adj2" fmla="val -1714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Can Display All missing timesheets (for this Worker)</a:t>
            </a:r>
          </a:p>
        </p:txBody>
      </p:sp>
      <p:sp>
        <p:nvSpPr>
          <p:cNvPr id="9" name="Speech Bubble: Rectangle with Corners Rounded 8"/>
          <p:cNvSpPr/>
          <p:nvPr/>
        </p:nvSpPr>
        <p:spPr>
          <a:xfrm>
            <a:off x="1934901" y="6430414"/>
            <a:ext cx="4377777" cy="514396"/>
          </a:xfrm>
          <a:prstGeom prst="wedgeRoundRectCallout">
            <a:avLst>
              <a:gd name="adj1" fmla="val 77829"/>
              <a:gd name="adj2" fmla="val -3962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Timesheet currently being displayed</a:t>
            </a:r>
          </a:p>
        </p:txBody>
      </p:sp>
      <p:sp>
        <p:nvSpPr>
          <p:cNvPr id="10" name="Speech Bubble: Rectangle with Corners Rounded 9"/>
          <p:cNvSpPr/>
          <p:nvPr/>
        </p:nvSpPr>
        <p:spPr>
          <a:xfrm>
            <a:off x="10630775" y="6165696"/>
            <a:ext cx="3925824" cy="719328"/>
          </a:xfrm>
          <a:prstGeom prst="wedgeRoundRectCallout">
            <a:avLst>
              <a:gd name="adj1" fmla="val -68621"/>
              <a:gd name="adj2" fmla="val -1553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Can scroll to display timesheets for other reporting periods</a:t>
            </a:r>
          </a:p>
        </p:txBody>
      </p:sp>
      <p:sp>
        <p:nvSpPr>
          <p:cNvPr id="11" name="Oval 10"/>
          <p:cNvSpPr/>
          <p:nvPr/>
        </p:nvSpPr>
        <p:spPr>
          <a:xfrm>
            <a:off x="5136732" y="5892019"/>
            <a:ext cx="2305790" cy="3583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10143745" y="4071206"/>
            <a:ext cx="3282888" cy="615553"/>
          </a:xfrm>
          <a:prstGeom prst="rect">
            <a:avLst/>
          </a:prstGeom>
          <a:solidFill>
            <a:schemeClr val="bg1"/>
          </a:solidFill>
          <a:ln>
            <a:solidFill>
              <a:schemeClr val="tx1"/>
            </a:solidFill>
          </a:ln>
        </p:spPr>
        <p:txBody>
          <a:bodyPr wrap="square" lIns="0" tIns="0" rIns="0" bIns="0" rtlCol="0" anchor="t">
            <a:spAutoFit/>
          </a:bodyPr>
          <a:lstStyle/>
          <a:p>
            <a:pPr algn="ctr"/>
            <a:r>
              <a:rPr lang="en-US" sz="2000" dirty="0">
                <a:solidFill>
                  <a:schemeClr val="tx1">
                    <a:lumMod val="90000"/>
                    <a:lumOff val="10000"/>
                  </a:schemeClr>
                </a:solidFill>
              </a:rPr>
              <a:t>Showcase tour recommended for new users</a:t>
            </a:r>
          </a:p>
        </p:txBody>
      </p:sp>
      <p:sp>
        <p:nvSpPr>
          <p:cNvPr id="13" name="Arrow: Right 12"/>
          <p:cNvSpPr/>
          <p:nvPr/>
        </p:nvSpPr>
        <p:spPr>
          <a:xfrm rot="10800000">
            <a:off x="9386166" y="4182441"/>
            <a:ext cx="891250" cy="2416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5312862" y="2455298"/>
            <a:ext cx="5236177" cy="492443"/>
          </a:xfrm>
          <a:prstGeom prst="rect">
            <a:avLst/>
          </a:prstGeom>
          <a:solidFill>
            <a:schemeClr val="accent3">
              <a:lumMod val="75000"/>
            </a:schemeClr>
          </a:solidFill>
        </p:spPr>
        <p:txBody>
          <a:bodyPr wrap="none" lIns="0" tIns="0" rIns="0" bIns="0" rtlCol="0" anchor="t">
            <a:spAutoFit/>
          </a:bodyPr>
          <a:lstStyle/>
          <a:p>
            <a:pPr algn="ctr"/>
            <a:r>
              <a:rPr lang="en-US" sz="3200" dirty="0">
                <a:solidFill>
                  <a:schemeClr val="bg1"/>
                </a:solidFill>
              </a:rPr>
              <a:t>Top half of Timesheet screen</a:t>
            </a:r>
          </a:p>
        </p:txBody>
      </p:sp>
      <p:sp>
        <p:nvSpPr>
          <p:cNvPr id="15" name="Oval 14"/>
          <p:cNvSpPr/>
          <p:nvPr/>
        </p:nvSpPr>
        <p:spPr>
          <a:xfrm>
            <a:off x="8914963" y="6944810"/>
            <a:ext cx="2648146" cy="636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peech Bubble: Rectangle with Corners Rounded 15"/>
          <p:cNvSpPr/>
          <p:nvPr/>
        </p:nvSpPr>
        <p:spPr>
          <a:xfrm>
            <a:off x="11986048" y="7420170"/>
            <a:ext cx="2083520" cy="408330"/>
          </a:xfrm>
          <a:prstGeom prst="wedgeRoundRectCallout">
            <a:avLst>
              <a:gd name="adj1" fmla="val -70300"/>
              <a:gd name="adj2" fmla="val -6533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Save or Submit</a:t>
            </a:r>
          </a:p>
        </p:txBody>
      </p:sp>
      <p:sp>
        <p:nvSpPr>
          <p:cNvPr id="17" name="Oval 16"/>
          <p:cNvSpPr/>
          <p:nvPr/>
        </p:nvSpPr>
        <p:spPr>
          <a:xfrm>
            <a:off x="8458666" y="4071205"/>
            <a:ext cx="927500" cy="475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 name="Picture 18"/>
          <p:cNvPicPr>
            <a:picLocks noChangeAspect="1"/>
          </p:cNvPicPr>
          <p:nvPr/>
        </p:nvPicPr>
        <p:blipFill>
          <a:blip r:embed="rId3"/>
          <a:stretch>
            <a:fillRect/>
          </a:stretch>
        </p:blipFill>
        <p:spPr>
          <a:xfrm>
            <a:off x="7442522" y="6316967"/>
            <a:ext cx="1897544" cy="472481"/>
          </a:xfrm>
          <a:prstGeom prst="rect">
            <a:avLst/>
          </a:prstGeom>
        </p:spPr>
      </p:pic>
    </p:spTree>
    <p:extLst>
      <p:ext uri="{BB962C8B-B14F-4D97-AF65-F5344CB8AC3E}">
        <p14:creationId xmlns:p14="http://schemas.microsoft.com/office/powerpoint/2010/main" val="342563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Time and Expense Entry</a:t>
            </a:r>
            <a:br>
              <a:rPr lang="en-US" sz="4800" dirty="0"/>
            </a:br>
            <a:endParaRPr lang="en-US" sz="4800" dirty="0"/>
          </a:p>
        </p:txBody>
      </p:sp>
      <p:pic>
        <p:nvPicPr>
          <p:cNvPr id="4" name="Picture 3"/>
          <p:cNvPicPr>
            <a:picLocks noChangeAspect="1"/>
          </p:cNvPicPr>
          <p:nvPr/>
        </p:nvPicPr>
        <p:blipFill>
          <a:blip r:embed="rId2"/>
          <a:stretch>
            <a:fillRect/>
          </a:stretch>
        </p:blipFill>
        <p:spPr>
          <a:xfrm>
            <a:off x="492420" y="2198649"/>
            <a:ext cx="5768680" cy="665616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536410" y="3334929"/>
            <a:ext cx="7076601" cy="3969339"/>
          </a:xfrm>
          <a:prstGeom prst="rect">
            <a:avLst/>
          </a:prstGeom>
          <a:ln>
            <a:solidFill>
              <a:schemeClr val="tx1"/>
            </a:solidFill>
          </a:ln>
        </p:spPr>
      </p:pic>
      <p:cxnSp>
        <p:nvCxnSpPr>
          <p:cNvPr id="7" name="Straight Connector 6"/>
          <p:cNvCxnSpPr/>
          <p:nvPr/>
        </p:nvCxnSpPr>
        <p:spPr>
          <a:xfrm flipV="1">
            <a:off x="6261100" y="7416800"/>
            <a:ext cx="2514600" cy="134620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61100" y="3334929"/>
            <a:ext cx="2275310" cy="249437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4989" y="3252513"/>
            <a:ext cx="5692007" cy="492443"/>
          </a:xfrm>
          <a:prstGeom prst="rect">
            <a:avLst/>
          </a:prstGeom>
          <a:solidFill>
            <a:schemeClr val="accent3">
              <a:lumMod val="75000"/>
            </a:schemeClr>
          </a:solidFill>
        </p:spPr>
        <p:txBody>
          <a:bodyPr wrap="none" lIns="0" tIns="0" rIns="0" bIns="0" rtlCol="0" anchor="t">
            <a:spAutoFit/>
          </a:bodyPr>
          <a:lstStyle/>
          <a:p>
            <a:pPr algn="ctr"/>
            <a:r>
              <a:rPr lang="en-US" sz="3200" dirty="0">
                <a:solidFill>
                  <a:schemeClr val="bg1"/>
                </a:solidFill>
              </a:rPr>
              <a:t>Lower half of Timesheet screen</a:t>
            </a:r>
          </a:p>
        </p:txBody>
      </p:sp>
      <p:sp>
        <p:nvSpPr>
          <p:cNvPr id="12" name="TextBox 11"/>
          <p:cNvSpPr txBox="1"/>
          <p:nvPr/>
        </p:nvSpPr>
        <p:spPr>
          <a:xfrm>
            <a:off x="1076373" y="5403721"/>
            <a:ext cx="3956789" cy="1477328"/>
          </a:xfrm>
          <a:prstGeom prst="rect">
            <a:avLst/>
          </a:prstGeom>
          <a:solidFill>
            <a:schemeClr val="accent3">
              <a:lumMod val="75000"/>
            </a:schemeClr>
          </a:solidFill>
        </p:spPr>
        <p:txBody>
          <a:bodyPr wrap="none" lIns="0" tIns="0" rIns="0" bIns="0" rtlCol="0" anchor="t">
            <a:spAutoFit/>
          </a:bodyPr>
          <a:lstStyle/>
          <a:p>
            <a:pPr algn="ctr"/>
            <a:r>
              <a:rPr lang="en-US" sz="3200" dirty="0">
                <a:solidFill>
                  <a:schemeClr val="bg1"/>
                </a:solidFill>
              </a:rPr>
              <a:t>All valid Work Orders </a:t>
            </a:r>
          </a:p>
          <a:p>
            <a:pPr algn="ctr"/>
            <a:r>
              <a:rPr lang="en-US" sz="3200" dirty="0">
                <a:solidFill>
                  <a:schemeClr val="bg1"/>
                </a:solidFill>
              </a:rPr>
              <a:t>for this Worker</a:t>
            </a:r>
          </a:p>
          <a:p>
            <a:pPr algn="ctr"/>
            <a:r>
              <a:rPr lang="en-US" sz="3200" dirty="0">
                <a:solidFill>
                  <a:schemeClr val="bg1"/>
                </a:solidFill>
              </a:rPr>
              <a:t>for this period</a:t>
            </a:r>
          </a:p>
        </p:txBody>
      </p:sp>
      <p:sp>
        <p:nvSpPr>
          <p:cNvPr id="13" name="Oval 12"/>
          <p:cNvSpPr/>
          <p:nvPr/>
        </p:nvSpPr>
        <p:spPr>
          <a:xfrm>
            <a:off x="8463029" y="3379250"/>
            <a:ext cx="3932171" cy="12621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13072988" y="3923336"/>
            <a:ext cx="1862234" cy="307777"/>
          </a:xfrm>
          <a:prstGeom prst="rect">
            <a:avLst/>
          </a:prstGeom>
          <a:solidFill>
            <a:schemeClr val="bg1"/>
          </a:solidFill>
          <a:ln>
            <a:solidFill>
              <a:schemeClr val="tx1"/>
            </a:solidFill>
          </a:ln>
        </p:spPr>
        <p:txBody>
          <a:bodyPr wrap="square" lIns="0" tIns="0" rIns="0" bIns="0" rtlCol="0" anchor="t">
            <a:spAutoFit/>
          </a:bodyPr>
          <a:lstStyle/>
          <a:p>
            <a:pPr algn="ctr"/>
            <a:r>
              <a:rPr lang="en-US" sz="2000" dirty="0">
                <a:solidFill>
                  <a:schemeClr val="tx1">
                    <a:lumMod val="90000"/>
                    <a:lumOff val="10000"/>
                  </a:schemeClr>
                </a:solidFill>
              </a:rPr>
              <a:t>WO details</a:t>
            </a:r>
          </a:p>
        </p:txBody>
      </p:sp>
      <p:sp>
        <p:nvSpPr>
          <p:cNvPr id="15" name="Arrow: Right 14"/>
          <p:cNvSpPr/>
          <p:nvPr/>
        </p:nvSpPr>
        <p:spPr>
          <a:xfrm rot="10800000">
            <a:off x="12288469" y="3973665"/>
            <a:ext cx="891250" cy="2416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a:xfrm>
            <a:off x="8881647" y="4750461"/>
            <a:ext cx="2357371" cy="470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12096918" y="4819520"/>
            <a:ext cx="1862234" cy="307777"/>
          </a:xfrm>
          <a:prstGeom prst="rect">
            <a:avLst/>
          </a:prstGeom>
          <a:solidFill>
            <a:schemeClr val="bg1"/>
          </a:solidFill>
          <a:ln>
            <a:solidFill>
              <a:schemeClr val="tx1"/>
            </a:solidFill>
          </a:ln>
        </p:spPr>
        <p:txBody>
          <a:bodyPr wrap="square" lIns="0" tIns="0" rIns="0" bIns="0" rtlCol="0" anchor="t">
            <a:spAutoFit/>
          </a:bodyPr>
          <a:lstStyle/>
          <a:p>
            <a:pPr algn="ctr"/>
            <a:r>
              <a:rPr lang="en-US" sz="2000" dirty="0">
                <a:solidFill>
                  <a:schemeClr val="tx1">
                    <a:lumMod val="90000"/>
                    <a:lumOff val="10000"/>
                  </a:schemeClr>
                </a:solidFill>
              </a:rPr>
              <a:t>Clarity project</a:t>
            </a:r>
          </a:p>
        </p:txBody>
      </p:sp>
      <p:sp>
        <p:nvSpPr>
          <p:cNvPr id="18" name="Arrow: Right 17"/>
          <p:cNvSpPr/>
          <p:nvPr/>
        </p:nvSpPr>
        <p:spPr>
          <a:xfrm rot="10800000">
            <a:off x="11312399" y="4869849"/>
            <a:ext cx="891250" cy="2416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Speech Bubble: Rectangle with Corners Rounded 20"/>
          <p:cNvSpPr/>
          <p:nvPr/>
        </p:nvSpPr>
        <p:spPr>
          <a:xfrm>
            <a:off x="9340776" y="6237847"/>
            <a:ext cx="2083520" cy="408330"/>
          </a:xfrm>
          <a:prstGeom prst="wedgeRoundRectCallout">
            <a:avLst>
              <a:gd name="adj1" fmla="val -38635"/>
              <a:gd name="adj2" fmla="val -13903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Select Task</a:t>
            </a:r>
          </a:p>
        </p:txBody>
      </p:sp>
      <p:sp>
        <p:nvSpPr>
          <p:cNvPr id="22" name="Speech Bubble: Rectangle with Corners Rounded 21"/>
          <p:cNvSpPr/>
          <p:nvPr/>
        </p:nvSpPr>
        <p:spPr>
          <a:xfrm>
            <a:off x="12851702" y="6237847"/>
            <a:ext cx="2083520" cy="408330"/>
          </a:xfrm>
          <a:prstGeom prst="wedgeRoundRectCallout">
            <a:avLst>
              <a:gd name="adj1" fmla="val -6970"/>
              <a:gd name="adj2" fmla="val -113522"/>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Enter Time</a:t>
            </a:r>
          </a:p>
        </p:txBody>
      </p:sp>
    </p:spTree>
    <p:extLst>
      <p:ext uri="{BB962C8B-B14F-4D97-AF65-F5344CB8AC3E}">
        <p14:creationId xmlns:p14="http://schemas.microsoft.com/office/powerpoint/2010/main" val="129397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21" grpId="0"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Timesheet 	</a:t>
            </a:r>
            <a:endParaRPr lang="en-US" sz="4800" spc="-150" dirty="0">
              <a:latin typeface="Arial (Headings)"/>
              <a:ea typeface="Tahoma" pitchFamily="34" charset="0"/>
              <a:cs typeface="Tahoma" pitchFamily="34" charset="0"/>
            </a:endParaRPr>
          </a:p>
        </p:txBody>
      </p:sp>
      <p:pic>
        <p:nvPicPr>
          <p:cNvPr id="3074" name="Picture 2" descr="C:\Users\dmenefee\AppData\Local\Temp\SNAGHTMLe6bc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63" y="1905001"/>
            <a:ext cx="10582275" cy="66899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Oval 5"/>
          <p:cNvSpPr/>
          <p:nvPr/>
        </p:nvSpPr>
        <p:spPr>
          <a:xfrm>
            <a:off x="4991100" y="5810250"/>
            <a:ext cx="1293495" cy="3448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6"/>
          <p:cNvGrpSpPr/>
          <p:nvPr/>
        </p:nvGrpSpPr>
        <p:grpSpPr>
          <a:xfrm>
            <a:off x="3560471" y="6864096"/>
            <a:ext cx="2486762" cy="1523237"/>
            <a:chOff x="439317" y="3446422"/>
            <a:chExt cx="2850117" cy="1819759"/>
          </a:xfrm>
        </p:grpSpPr>
        <p:sp>
          <p:nvSpPr>
            <p:cNvPr id="8" name="Freeform: Shape 7"/>
            <p:cNvSpPr/>
            <p:nvPr/>
          </p:nvSpPr>
          <p:spPr>
            <a:xfrm rot="1299722">
              <a:off x="439317" y="3446422"/>
              <a:ext cx="2850117" cy="1819759"/>
            </a:xfrm>
            <a:custGeom>
              <a:avLst/>
              <a:gdLst>
                <a:gd name="connsiteX0" fmla="*/ 1414272 w 3694176"/>
                <a:gd name="connsiteY0" fmla="*/ 195072 h 2414016"/>
                <a:gd name="connsiteX1" fmla="*/ 768096 w 3694176"/>
                <a:gd name="connsiteY1" fmla="*/ 548640 h 2414016"/>
                <a:gd name="connsiteX2" fmla="*/ 731520 w 3694176"/>
                <a:gd name="connsiteY2" fmla="*/ 1011936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548384 w 3694176"/>
                <a:gd name="connsiteY6" fmla="*/ 1706880 h 2414016"/>
                <a:gd name="connsiteX7" fmla="*/ 1353312 w 3694176"/>
                <a:gd name="connsiteY7" fmla="*/ 2414016 h 2414016"/>
                <a:gd name="connsiteX8" fmla="*/ 2414016 w 3694176"/>
                <a:gd name="connsiteY8" fmla="*/ 1962912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768096 w 3694176"/>
                <a:gd name="connsiteY1" fmla="*/ 548640 h 2414016"/>
                <a:gd name="connsiteX2" fmla="*/ 731520 w 3694176"/>
                <a:gd name="connsiteY2" fmla="*/ 1011936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414016 w 3694176"/>
                <a:gd name="connsiteY8" fmla="*/ 1962912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768096 w 3694176"/>
                <a:gd name="connsiteY1" fmla="*/ 548640 h 2414016"/>
                <a:gd name="connsiteX2" fmla="*/ 731520 w 3694176"/>
                <a:gd name="connsiteY2" fmla="*/ 1011936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147372 w 3694176"/>
                <a:gd name="connsiteY8" fmla="*/ 1753975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1184214 w 3694176"/>
                <a:gd name="connsiteY1" fmla="*/ 737565 h 2414016"/>
                <a:gd name="connsiteX2" fmla="*/ 731520 w 3694176"/>
                <a:gd name="connsiteY2" fmla="*/ 1011936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147372 w 3694176"/>
                <a:gd name="connsiteY8" fmla="*/ 1753975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1184214 w 3694176"/>
                <a:gd name="connsiteY1" fmla="*/ 737565 h 2414016"/>
                <a:gd name="connsiteX2" fmla="*/ 614349 w 3694176"/>
                <a:gd name="connsiteY2" fmla="*/ 782987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147372 w 3694176"/>
                <a:gd name="connsiteY8" fmla="*/ 1753975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1184214 w 3694176"/>
                <a:gd name="connsiteY1" fmla="*/ 737565 h 2414016"/>
                <a:gd name="connsiteX2" fmla="*/ 614349 w 3694176"/>
                <a:gd name="connsiteY2" fmla="*/ 782987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147372 w 3694176"/>
                <a:gd name="connsiteY8" fmla="*/ 1753975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855844 w 3694176"/>
                <a:gd name="connsiteY14" fmla="*/ 366044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0 h 2218944"/>
                <a:gd name="connsiteX1" fmla="*/ 1184214 w 3694176"/>
                <a:gd name="connsiteY1" fmla="*/ 542493 h 2218944"/>
                <a:gd name="connsiteX2" fmla="*/ 614349 w 3694176"/>
                <a:gd name="connsiteY2" fmla="*/ 587915 h 2218944"/>
                <a:gd name="connsiteX3" fmla="*/ 0 w 3694176"/>
                <a:gd name="connsiteY3" fmla="*/ 1170432 h 2218944"/>
                <a:gd name="connsiteX4" fmla="*/ 499872 w 3694176"/>
                <a:gd name="connsiteY4" fmla="*/ 1767840 h 2218944"/>
                <a:gd name="connsiteX5" fmla="*/ 438912 w 3694176"/>
                <a:gd name="connsiteY5" fmla="*/ 2145792 h 2218944"/>
                <a:gd name="connsiteX6" fmla="*/ 1285122 w 3694176"/>
                <a:gd name="connsiteY6" fmla="*/ 1773792 h 2218944"/>
                <a:gd name="connsiteX7" fmla="*/ 1353312 w 3694176"/>
                <a:gd name="connsiteY7" fmla="*/ 2218944 h 2218944"/>
                <a:gd name="connsiteX8" fmla="*/ 2147372 w 3694176"/>
                <a:gd name="connsiteY8" fmla="*/ 1558903 h 2218944"/>
                <a:gd name="connsiteX9" fmla="*/ 2487168 w 3694176"/>
                <a:gd name="connsiteY9" fmla="*/ 1182624 h 2218944"/>
                <a:gd name="connsiteX10" fmla="*/ 3096768 w 3694176"/>
                <a:gd name="connsiteY10" fmla="*/ 1438656 h 2218944"/>
                <a:gd name="connsiteX11" fmla="*/ 3060192 w 3694176"/>
                <a:gd name="connsiteY11" fmla="*/ 548640 h 2218944"/>
                <a:gd name="connsiteX12" fmla="*/ 3694176 w 3694176"/>
                <a:gd name="connsiteY12" fmla="*/ 865632 h 2218944"/>
                <a:gd name="connsiteX13" fmla="*/ 3462528 w 3694176"/>
                <a:gd name="connsiteY13" fmla="*/ 109728 h 2218944"/>
                <a:gd name="connsiteX14" fmla="*/ 2855844 w 3694176"/>
                <a:gd name="connsiteY14" fmla="*/ 170972 h 2218944"/>
                <a:gd name="connsiteX15" fmla="*/ 2164220 w 3694176"/>
                <a:gd name="connsiteY15" fmla="*/ 46421 h 2218944"/>
                <a:gd name="connsiteX16" fmla="*/ 1804416 w 3694176"/>
                <a:gd name="connsiteY16" fmla="*/ 487680 h 2218944"/>
                <a:gd name="connsiteX17" fmla="*/ 1414272 w 3694176"/>
                <a:gd name="connsiteY17" fmla="*/ 0 h 2218944"/>
                <a:gd name="connsiteX0" fmla="*/ 1414272 w 3694176"/>
                <a:gd name="connsiteY0" fmla="*/ 0 h 2218944"/>
                <a:gd name="connsiteX1" fmla="*/ 1184214 w 3694176"/>
                <a:gd name="connsiteY1" fmla="*/ 542493 h 2218944"/>
                <a:gd name="connsiteX2" fmla="*/ 614349 w 3694176"/>
                <a:gd name="connsiteY2" fmla="*/ 587915 h 2218944"/>
                <a:gd name="connsiteX3" fmla="*/ 0 w 3694176"/>
                <a:gd name="connsiteY3" fmla="*/ 1170432 h 2218944"/>
                <a:gd name="connsiteX4" fmla="*/ 499872 w 3694176"/>
                <a:gd name="connsiteY4" fmla="*/ 1767840 h 2218944"/>
                <a:gd name="connsiteX5" fmla="*/ 438912 w 3694176"/>
                <a:gd name="connsiteY5" fmla="*/ 2145792 h 2218944"/>
                <a:gd name="connsiteX6" fmla="*/ 1285122 w 3694176"/>
                <a:gd name="connsiteY6" fmla="*/ 1773792 h 2218944"/>
                <a:gd name="connsiteX7" fmla="*/ 1353312 w 3694176"/>
                <a:gd name="connsiteY7" fmla="*/ 2218944 h 2218944"/>
                <a:gd name="connsiteX8" fmla="*/ 2147372 w 3694176"/>
                <a:gd name="connsiteY8" fmla="*/ 1558903 h 2218944"/>
                <a:gd name="connsiteX9" fmla="*/ 2487168 w 3694176"/>
                <a:gd name="connsiteY9" fmla="*/ 1182624 h 2218944"/>
                <a:gd name="connsiteX10" fmla="*/ 2975256 w 3694176"/>
                <a:gd name="connsiteY10" fmla="*/ 1132720 h 2218944"/>
                <a:gd name="connsiteX11" fmla="*/ 3060192 w 3694176"/>
                <a:gd name="connsiteY11" fmla="*/ 548640 h 2218944"/>
                <a:gd name="connsiteX12" fmla="*/ 3694176 w 3694176"/>
                <a:gd name="connsiteY12" fmla="*/ 865632 h 2218944"/>
                <a:gd name="connsiteX13" fmla="*/ 3462528 w 3694176"/>
                <a:gd name="connsiteY13" fmla="*/ 109728 h 2218944"/>
                <a:gd name="connsiteX14" fmla="*/ 2855844 w 3694176"/>
                <a:gd name="connsiteY14" fmla="*/ 170972 h 2218944"/>
                <a:gd name="connsiteX15" fmla="*/ 2164220 w 3694176"/>
                <a:gd name="connsiteY15" fmla="*/ 46421 h 2218944"/>
                <a:gd name="connsiteX16" fmla="*/ 1804416 w 3694176"/>
                <a:gd name="connsiteY16" fmla="*/ 487680 h 2218944"/>
                <a:gd name="connsiteX17" fmla="*/ 1414272 w 3694176"/>
                <a:gd name="connsiteY17" fmla="*/ 0 h 2218944"/>
                <a:gd name="connsiteX0" fmla="*/ 1414272 w 3694176"/>
                <a:gd name="connsiteY0" fmla="*/ 0 h 2145792"/>
                <a:gd name="connsiteX1" fmla="*/ 1184214 w 3694176"/>
                <a:gd name="connsiteY1" fmla="*/ 542493 h 2145792"/>
                <a:gd name="connsiteX2" fmla="*/ 614349 w 3694176"/>
                <a:gd name="connsiteY2" fmla="*/ 587915 h 2145792"/>
                <a:gd name="connsiteX3" fmla="*/ 0 w 3694176"/>
                <a:gd name="connsiteY3" fmla="*/ 1170432 h 2145792"/>
                <a:gd name="connsiteX4" fmla="*/ 499872 w 3694176"/>
                <a:gd name="connsiteY4" fmla="*/ 1767840 h 2145792"/>
                <a:gd name="connsiteX5" fmla="*/ 438912 w 3694176"/>
                <a:gd name="connsiteY5" fmla="*/ 2145792 h 2145792"/>
                <a:gd name="connsiteX6" fmla="*/ 1285122 w 3694176"/>
                <a:gd name="connsiteY6" fmla="*/ 1773792 h 2145792"/>
                <a:gd name="connsiteX7" fmla="*/ 1628065 w 3694176"/>
                <a:gd name="connsiteY7" fmla="*/ 1886804 h 2145792"/>
                <a:gd name="connsiteX8" fmla="*/ 2147372 w 3694176"/>
                <a:gd name="connsiteY8" fmla="*/ 1558903 h 2145792"/>
                <a:gd name="connsiteX9" fmla="*/ 2487168 w 3694176"/>
                <a:gd name="connsiteY9" fmla="*/ 1182624 h 2145792"/>
                <a:gd name="connsiteX10" fmla="*/ 2975256 w 3694176"/>
                <a:gd name="connsiteY10" fmla="*/ 1132720 h 2145792"/>
                <a:gd name="connsiteX11" fmla="*/ 3060192 w 3694176"/>
                <a:gd name="connsiteY11" fmla="*/ 548640 h 2145792"/>
                <a:gd name="connsiteX12" fmla="*/ 3694176 w 3694176"/>
                <a:gd name="connsiteY12" fmla="*/ 865632 h 2145792"/>
                <a:gd name="connsiteX13" fmla="*/ 3462528 w 3694176"/>
                <a:gd name="connsiteY13" fmla="*/ 109728 h 2145792"/>
                <a:gd name="connsiteX14" fmla="*/ 2855844 w 3694176"/>
                <a:gd name="connsiteY14" fmla="*/ 170972 h 2145792"/>
                <a:gd name="connsiteX15" fmla="*/ 2164220 w 3694176"/>
                <a:gd name="connsiteY15" fmla="*/ 46421 h 2145792"/>
                <a:gd name="connsiteX16" fmla="*/ 1804416 w 3694176"/>
                <a:gd name="connsiteY16" fmla="*/ 487680 h 2145792"/>
                <a:gd name="connsiteX17" fmla="*/ 1414272 w 3694176"/>
                <a:gd name="connsiteY17" fmla="*/ 0 h 2145792"/>
                <a:gd name="connsiteX0" fmla="*/ 1414272 w 3462528"/>
                <a:gd name="connsiteY0" fmla="*/ 0 h 2145792"/>
                <a:gd name="connsiteX1" fmla="*/ 1184214 w 3462528"/>
                <a:gd name="connsiteY1" fmla="*/ 542493 h 2145792"/>
                <a:gd name="connsiteX2" fmla="*/ 614349 w 3462528"/>
                <a:gd name="connsiteY2" fmla="*/ 587915 h 2145792"/>
                <a:gd name="connsiteX3" fmla="*/ 0 w 3462528"/>
                <a:gd name="connsiteY3" fmla="*/ 1170432 h 2145792"/>
                <a:gd name="connsiteX4" fmla="*/ 499872 w 3462528"/>
                <a:gd name="connsiteY4" fmla="*/ 1767840 h 2145792"/>
                <a:gd name="connsiteX5" fmla="*/ 438912 w 3462528"/>
                <a:gd name="connsiteY5" fmla="*/ 2145792 h 2145792"/>
                <a:gd name="connsiteX6" fmla="*/ 1285122 w 3462528"/>
                <a:gd name="connsiteY6" fmla="*/ 1773792 h 2145792"/>
                <a:gd name="connsiteX7" fmla="*/ 1628065 w 3462528"/>
                <a:gd name="connsiteY7" fmla="*/ 1886804 h 2145792"/>
                <a:gd name="connsiteX8" fmla="*/ 2147372 w 3462528"/>
                <a:gd name="connsiteY8" fmla="*/ 1558903 h 2145792"/>
                <a:gd name="connsiteX9" fmla="*/ 2487168 w 3462528"/>
                <a:gd name="connsiteY9" fmla="*/ 1182624 h 2145792"/>
                <a:gd name="connsiteX10" fmla="*/ 2975256 w 3462528"/>
                <a:gd name="connsiteY10" fmla="*/ 1132720 h 2145792"/>
                <a:gd name="connsiteX11" fmla="*/ 3060192 w 3462528"/>
                <a:gd name="connsiteY11" fmla="*/ 548640 h 2145792"/>
                <a:gd name="connsiteX12" fmla="*/ 3405508 w 3462528"/>
                <a:gd name="connsiteY12" fmla="*/ 403073 h 2145792"/>
                <a:gd name="connsiteX13" fmla="*/ 3462528 w 3462528"/>
                <a:gd name="connsiteY13" fmla="*/ 109728 h 2145792"/>
                <a:gd name="connsiteX14" fmla="*/ 2855844 w 3462528"/>
                <a:gd name="connsiteY14" fmla="*/ 170972 h 2145792"/>
                <a:gd name="connsiteX15" fmla="*/ 2164220 w 3462528"/>
                <a:gd name="connsiteY15" fmla="*/ 46421 h 2145792"/>
                <a:gd name="connsiteX16" fmla="*/ 1804416 w 3462528"/>
                <a:gd name="connsiteY16" fmla="*/ 487680 h 2145792"/>
                <a:gd name="connsiteX17" fmla="*/ 1414272 w 3462528"/>
                <a:gd name="connsiteY17" fmla="*/ 0 h 2145792"/>
                <a:gd name="connsiteX0" fmla="*/ 1414272 w 3462528"/>
                <a:gd name="connsiteY0" fmla="*/ 0 h 2145792"/>
                <a:gd name="connsiteX1" fmla="*/ 1184214 w 3462528"/>
                <a:gd name="connsiteY1" fmla="*/ 542493 h 2145792"/>
                <a:gd name="connsiteX2" fmla="*/ 614349 w 3462528"/>
                <a:gd name="connsiteY2" fmla="*/ 587915 h 2145792"/>
                <a:gd name="connsiteX3" fmla="*/ 0 w 3462528"/>
                <a:gd name="connsiteY3" fmla="*/ 1170432 h 2145792"/>
                <a:gd name="connsiteX4" fmla="*/ 499872 w 3462528"/>
                <a:gd name="connsiteY4" fmla="*/ 1767840 h 2145792"/>
                <a:gd name="connsiteX5" fmla="*/ 438912 w 3462528"/>
                <a:gd name="connsiteY5" fmla="*/ 2145792 h 2145792"/>
                <a:gd name="connsiteX6" fmla="*/ 1285122 w 3462528"/>
                <a:gd name="connsiteY6" fmla="*/ 1773792 h 2145792"/>
                <a:gd name="connsiteX7" fmla="*/ 1555259 w 3462528"/>
                <a:gd name="connsiteY7" fmla="*/ 2033788 h 2145792"/>
                <a:gd name="connsiteX8" fmla="*/ 2147372 w 3462528"/>
                <a:gd name="connsiteY8" fmla="*/ 1558903 h 2145792"/>
                <a:gd name="connsiteX9" fmla="*/ 2487168 w 3462528"/>
                <a:gd name="connsiteY9" fmla="*/ 1182624 h 2145792"/>
                <a:gd name="connsiteX10" fmla="*/ 2975256 w 3462528"/>
                <a:gd name="connsiteY10" fmla="*/ 1132720 h 2145792"/>
                <a:gd name="connsiteX11" fmla="*/ 3060192 w 3462528"/>
                <a:gd name="connsiteY11" fmla="*/ 548640 h 2145792"/>
                <a:gd name="connsiteX12" fmla="*/ 3405508 w 3462528"/>
                <a:gd name="connsiteY12" fmla="*/ 403073 h 2145792"/>
                <a:gd name="connsiteX13" fmla="*/ 3462528 w 3462528"/>
                <a:gd name="connsiteY13" fmla="*/ 109728 h 2145792"/>
                <a:gd name="connsiteX14" fmla="*/ 2855844 w 3462528"/>
                <a:gd name="connsiteY14" fmla="*/ 170972 h 2145792"/>
                <a:gd name="connsiteX15" fmla="*/ 2164220 w 3462528"/>
                <a:gd name="connsiteY15" fmla="*/ 46421 h 2145792"/>
                <a:gd name="connsiteX16" fmla="*/ 1804416 w 3462528"/>
                <a:gd name="connsiteY16" fmla="*/ 487680 h 2145792"/>
                <a:gd name="connsiteX17" fmla="*/ 1414272 w 3462528"/>
                <a:gd name="connsiteY17" fmla="*/ 0 h 2145792"/>
                <a:gd name="connsiteX0" fmla="*/ 1414272 w 3462528"/>
                <a:gd name="connsiteY0" fmla="*/ 0 h 2145792"/>
                <a:gd name="connsiteX1" fmla="*/ 1184214 w 3462528"/>
                <a:gd name="connsiteY1" fmla="*/ 542493 h 2145792"/>
                <a:gd name="connsiteX2" fmla="*/ 614349 w 3462528"/>
                <a:gd name="connsiteY2" fmla="*/ 587915 h 2145792"/>
                <a:gd name="connsiteX3" fmla="*/ 0 w 3462528"/>
                <a:gd name="connsiteY3" fmla="*/ 1170432 h 2145792"/>
                <a:gd name="connsiteX4" fmla="*/ 499872 w 3462528"/>
                <a:gd name="connsiteY4" fmla="*/ 1767840 h 2145792"/>
                <a:gd name="connsiteX5" fmla="*/ 438912 w 3462528"/>
                <a:gd name="connsiteY5" fmla="*/ 2145792 h 2145792"/>
                <a:gd name="connsiteX6" fmla="*/ 891029 w 3462528"/>
                <a:gd name="connsiteY6" fmla="*/ 1838489 h 2145792"/>
                <a:gd name="connsiteX7" fmla="*/ 1555259 w 3462528"/>
                <a:gd name="connsiteY7" fmla="*/ 2033788 h 2145792"/>
                <a:gd name="connsiteX8" fmla="*/ 2147372 w 3462528"/>
                <a:gd name="connsiteY8" fmla="*/ 1558903 h 2145792"/>
                <a:gd name="connsiteX9" fmla="*/ 2487168 w 3462528"/>
                <a:gd name="connsiteY9" fmla="*/ 1182624 h 2145792"/>
                <a:gd name="connsiteX10" fmla="*/ 2975256 w 3462528"/>
                <a:gd name="connsiteY10" fmla="*/ 1132720 h 2145792"/>
                <a:gd name="connsiteX11" fmla="*/ 3060192 w 3462528"/>
                <a:gd name="connsiteY11" fmla="*/ 548640 h 2145792"/>
                <a:gd name="connsiteX12" fmla="*/ 3405508 w 3462528"/>
                <a:gd name="connsiteY12" fmla="*/ 403073 h 2145792"/>
                <a:gd name="connsiteX13" fmla="*/ 3462528 w 3462528"/>
                <a:gd name="connsiteY13" fmla="*/ 109728 h 2145792"/>
                <a:gd name="connsiteX14" fmla="*/ 2855844 w 3462528"/>
                <a:gd name="connsiteY14" fmla="*/ 170972 h 2145792"/>
                <a:gd name="connsiteX15" fmla="*/ 2164220 w 3462528"/>
                <a:gd name="connsiteY15" fmla="*/ 46421 h 2145792"/>
                <a:gd name="connsiteX16" fmla="*/ 1804416 w 3462528"/>
                <a:gd name="connsiteY16" fmla="*/ 487680 h 2145792"/>
                <a:gd name="connsiteX17" fmla="*/ 1414272 w 3462528"/>
                <a:gd name="connsiteY17" fmla="*/ 0 h 2145792"/>
                <a:gd name="connsiteX0" fmla="*/ 1454137 w 3462528"/>
                <a:gd name="connsiteY0" fmla="*/ 318181 h 2099371"/>
                <a:gd name="connsiteX1" fmla="*/ 1184214 w 3462528"/>
                <a:gd name="connsiteY1" fmla="*/ 496072 h 2099371"/>
                <a:gd name="connsiteX2" fmla="*/ 614349 w 3462528"/>
                <a:gd name="connsiteY2" fmla="*/ 541494 h 2099371"/>
                <a:gd name="connsiteX3" fmla="*/ 0 w 3462528"/>
                <a:gd name="connsiteY3" fmla="*/ 1124011 h 2099371"/>
                <a:gd name="connsiteX4" fmla="*/ 499872 w 3462528"/>
                <a:gd name="connsiteY4" fmla="*/ 1721419 h 2099371"/>
                <a:gd name="connsiteX5" fmla="*/ 438912 w 3462528"/>
                <a:gd name="connsiteY5" fmla="*/ 2099371 h 2099371"/>
                <a:gd name="connsiteX6" fmla="*/ 891029 w 3462528"/>
                <a:gd name="connsiteY6" fmla="*/ 1792068 h 2099371"/>
                <a:gd name="connsiteX7" fmla="*/ 1555259 w 3462528"/>
                <a:gd name="connsiteY7" fmla="*/ 1987367 h 2099371"/>
                <a:gd name="connsiteX8" fmla="*/ 2147372 w 3462528"/>
                <a:gd name="connsiteY8" fmla="*/ 1512482 h 2099371"/>
                <a:gd name="connsiteX9" fmla="*/ 2487168 w 3462528"/>
                <a:gd name="connsiteY9" fmla="*/ 1136203 h 2099371"/>
                <a:gd name="connsiteX10" fmla="*/ 2975256 w 3462528"/>
                <a:gd name="connsiteY10" fmla="*/ 1086299 h 2099371"/>
                <a:gd name="connsiteX11" fmla="*/ 3060192 w 3462528"/>
                <a:gd name="connsiteY11" fmla="*/ 502219 h 2099371"/>
                <a:gd name="connsiteX12" fmla="*/ 3405508 w 3462528"/>
                <a:gd name="connsiteY12" fmla="*/ 356652 h 2099371"/>
                <a:gd name="connsiteX13" fmla="*/ 3462528 w 3462528"/>
                <a:gd name="connsiteY13" fmla="*/ 63307 h 2099371"/>
                <a:gd name="connsiteX14" fmla="*/ 2855844 w 3462528"/>
                <a:gd name="connsiteY14" fmla="*/ 124551 h 2099371"/>
                <a:gd name="connsiteX15" fmla="*/ 2164220 w 3462528"/>
                <a:gd name="connsiteY15" fmla="*/ 0 h 2099371"/>
                <a:gd name="connsiteX16" fmla="*/ 1804416 w 3462528"/>
                <a:gd name="connsiteY16" fmla="*/ 441259 h 2099371"/>
                <a:gd name="connsiteX17" fmla="*/ 1454137 w 3462528"/>
                <a:gd name="connsiteY17" fmla="*/ 318181 h 2099371"/>
                <a:gd name="connsiteX0" fmla="*/ 1454137 w 3462528"/>
                <a:gd name="connsiteY0" fmla="*/ 318181 h 2099371"/>
                <a:gd name="connsiteX1" fmla="*/ 1202056 w 3462528"/>
                <a:gd name="connsiteY1" fmla="*/ 607052 h 2099371"/>
                <a:gd name="connsiteX2" fmla="*/ 614349 w 3462528"/>
                <a:gd name="connsiteY2" fmla="*/ 541494 h 2099371"/>
                <a:gd name="connsiteX3" fmla="*/ 0 w 3462528"/>
                <a:gd name="connsiteY3" fmla="*/ 1124011 h 2099371"/>
                <a:gd name="connsiteX4" fmla="*/ 499872 w 3462528"/>
                <a:gd name="connsiteY4" fmla="*/ 1721419 h 2099371"/>
                <a:gd name="connsiteX5" fmla="*/ 438912 w 3462528"/>
                <a:gd name="connsiteY5" fmla="*/ 2099371 h 2099371"/>
                <a:gd name="connsiteX6" fmla="*/ 891029 w 3462528"/>
                <a:gd name="connsiteY6" fmla="*/ 1792068 h 2099371"/>
                <a:gd name="connsiteX7" fmla="*/ 1555259 w 3462528"/>
                <a:gd name="connsiteY7" fmla="*/ 1987367 h 2099371"/>
                <a:gd name="connsiteX8" fmla="*/ 2147372 w 3462528"/>
                <a:gd name="connsiteY8" fmla="*/ 1512482 h 2099371"/>
                <a:gd name="connsiteX9" fmla="*/ 2487168 w 3462528"/>
                <a:gd name="connsiteY9" fmla="*/ 1136203 h 2099371"/>
                <a:gd name="connsiteX10" fmla="*/ 2975256 w 3462528"/>
                <a:gd name="connsiteY10" fmla="*/ 1086299 h 2099371"/>
                <a:gd name="connsiteX11" fmla="*/ 3060192 w 3462528"/>
                <a:gd name="connsiteY11" fmla="*/ 502219 h 2099371"/>
                <a:gd name="connsiteX12" fmla="*/ 3405508 w 3462528"/>
                <a:gd name="connsiteY12" fmla="*/ 356652 h 2099371"/>
                <a:gd name="connsiteX13" fmla="*/ 3462528 w 3462528"/>
                <a:gd name="connsiteY13" fmla="*/ 63307 h 2099371"/>
                <a:gd name="connsiteX14" fmla="*/ 2855844 w 3462528"/>
                <a:gd name="connsiteY14" fmla="*/ 124551 h 2099371"/>
                <a:gd name="connsiteX15" fmla="*/ 2164220 w 3462528"/>
                <a:gd name="connsiteY15" fmla="*/ 0 h 2099371"/>
                <a:gd name="connsiteX16" fmla="*/ 1804416 w 3462528"/>
                <a:gd name="connsiteY16" fmla="*/ 441259 h 2099371"/>
                <a:gd name="connsiteX17" fmla="*/ 1454137 w 3462528"/>
                <a:gd name="connsiteY17" fmla="*/ 318181 h 209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528" h="2099371">
                  <a:moveTo>
                    <a:pt x="1454137" y="318181"/>
                  </a:moveTo>
                  <a:lnTo>
                    <a:pt x="1202056" y="607052"/>
                  </a:lnTo>
                  <a:lnTo>
                    <a:pt x="614349" y="541494"/>
                  </a:lnTo>
                  <a:lnTo>
                    <a:pt x="0" y="1124011"/>
                  </a:lnTo>
                  <a:lnTo>
                    <a:pt x="499872" y="1721419"/>
                  </a:lnTo>
                  <a:lnTo>
                    <a:pt x="438912" y="2099371"/>
                  </a:lnTo>
                  <a:lnTo>
                    <a:pt x="891029" y="1792068"/>
                  </a:lnTo>
                  <a:lnTo>
                    <a:pt x="1555259" y="1987367"/>
                  </a:lnTo>
                  <a:lnTo>
                    <a:pt x="2147372" y="1512482"/>
                  </a:lnTo>
                  <a:lnTo>
                    <a:pt x="2487168" y="1136203"/>
                  </a:lnTo>
                  <a:lnTo>
                    <a:pt x="2975256" y="1086299"/>
                  </a:lnTo>
                  <a:lnTo>
                    <a:pt x="3060192" y="502219"/>
                  </a:lnTo>
                  <a:lnTo>
                    <a:pt x="3405508" y="356652"/>
                  </a:lnTo>
                  <a:lnTo>
                    <a:pt x="3462528" y="63307"/>
                  </a:lnTo>
                  <a:lnTo>
                    <a:pt x="2855844" y="124551"/>
                  </a:lnTo>
                  <a:lnTo>
                    <a:pt x="2164220" y="0"/>
                  </a:lnTo>
                  <a:lnTo>
                    <a:pt x="1804416" y="441259"/>
                  </a:lnTo>
                  <a:lnTo>
                    <a:pt x="1454137" y="318181"/>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sp>
          <p:nvSpPr>
            <p:cNvPr id="9" name="TextBox 8"/>
            <p:cNvSpPr txBox="1"/>
            <p:nvPr/>
          </p:nvSpPr>
          <p:spPr>
            <a:xfrm>
              <a:off x="496049" y="3875342"/>
              <a:ext cx="2576335" cy="738664"/>
            </a:xfrm>
            <a:prstGeom prst="rect">
              <a:avLst/>
            </a:prstGeom>
            <a:noFill/>
            <a:ln>
              <a:noFill/>
            </a:ln>
          </p:spPr>
          <p:txBody>
            <a:bodyPr wrap="square" lIns="0" tIns="0" rIns="0" bIns="0" rtlCol="0" anchor="t">
              <a:spAutoFit/>
            </a:bodyPr>
            <a:lstStyle/>
            <a:p>
              <a:pPr algn="ctr"/>
              <a:r>
                <a:rPr lang="en-US" sz="2000" i="1" dirty="0">
                  <a:solidFill>
                    <a:schemeClr val="bg1"/>
                  </a:solidFill>
                </a:rPr>
                <a:t>Must pick a non Expense task !!</a:t>
              </a:r>
            </a:p>
          </p:txBody>
        </p:sp>
      </p:grpSp>
      <p:sp>
        <p:nvSpPr>
          <p:cNvPr id="10" name="Arrow: Right 9"/>
          <p:cNvSpPr/>
          <p:nvPr/>
        </p:nvSpPr>
        <p:spPr>
          <a:xfrm rot="16939767">
            <a:off x="4610113" y="6487938"/>
            <a:ext cx="1121609" cy="308714"/>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9001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1538" y="3082151"/>
            <a:ext cx="6458928" cy="3393439"/>
          </a:xfrm>
          <a:prstGeom prst="rect">
            <a:avLst/>
          </a:prstGeom>
          <a:ln>
            <a:solidFill>
              <a:schemeClr val="tx1"/>
            </a:solidFill>
          </a:ln>
        </p:spPr>
      </p:pic>
      <p:sp>
        <p:nvSpPr>
          <p:cNvPr id="5" name="TextBox 4"/>
          <p:cNvSpPr txBox="1"/>
          <p:nvPr/>
        </p:nvSpPr>
        <p:spPr>
          <a:xfrm>
            <a:off x="1760868" y="2815806"/>
            <a:ext cx="2824492"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Save timesheet</a:t>
            </a:r>
          </a:p>
        </p:txBody>
      </p:sp>
      <p:pic>
        <p:nvPicPr>
          <p:cNvPr id="8" name="Picture 7"/>
          <p:cNvPicPr>
            <a:picLocks noChangeAspect="1"/>
          </p:cNvPicPr>
          <p:nvPr/>
        </p:nvPicPr>
        <p:blipFill>
          <a:blip r:embed="rId3"/>
          <a:stretch>
            <a:fillRect/>
          </a:stretch>
        </p:blipFill>
        <p:spPr>
          <a:xfrm>
            <a:off x="8330192" y="3149549"/>
            <a:ext cx="7800000" cy="2676190"/>
          </a:xfrm>
          <a:prstGeom prst="rect">
            <a:avLst/>
          </a:prstGeom>
          <a:ln>
            <a:solidFill>
              <a:schemeClr val="tx1"/>
            </a:solidFill>
          </a:ln>
        </p:spPr>
      </p:pic>
      <p:sp>
        <p:nvSpPr>
          <p:cNvPr id="10" name="TextBox 9"/>
          <p:cNvSpPr txBox="1"/>
          <p:nvPr/>
        </p:nvSpPr>
        <p:spPr>
          <a:xfrm>
            <a:off x="10246553" y="2815806"/>
            <a:ext cx="3165931"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Submit timesheet</a:t>
            </a:r>
          </a:p>
        </p:txBody>
      </p:sp>
      <p:pic>
        <p:nvPicPr>
          <p:cNvPr id="6" name="Picture 5"/>
          <p:cNvPicPr>
            <a:picLocks noChangeAspect="1"/>
          </p:cNvPicPr>
          <p:nvPr/>
        </p:nvPicPr>
        <p:blipFill>
          <a:blip r:embed="rId4"/>
          <a:stretch>
            <a:fillRect/>
          </a:stretch>
        </p:blipFill>
        <p:spPr>
          <a:xfrm>
            <a:off x="9324756" y="5227401"/>
            <a:ext cx="5009524" cy="3038095"/>
          </a:xfrm>
          <a:prstGeom prst="rect">
            <a:avLst/>
          </a:prstGeom>
          <a:ln>
            <a:solidFill>
              <a:schemeClr val="tx1"/>
            </a:solidFill>
          </a:ln>
        </p:spPr>
      </p:pic>
      <p:sp>
        <p:nvSpPr>
          <p:cNvPr id="11"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Timesheet 	</a:t>
            </a:r>
            <a:endParaRPr lang="en-US" sz="4800" spc="-150" dirty="0">
              <a:latin typeface="Arial (Headings)"/>
              <a:ea typeface="Tahoma" pitchFamily="34" charset="0"/>
              <a:cs typeface="Tahoma" pitchFamily="34" charset="0"/>
            </a:endParaRPr>
          </a:p>
        </p:txBody>
      </p:sp>
      <p:sp>
        <p:nvSpPr>
          <p:cNvPr id="2" name="Oval 1"/>
          <p:cNvSpPr/>
          <p:nvPr/>
        </p:nvSpPr>
        <p:spPr>
          <a:xfrm>
            <a:off x="12500658" y="7511970"/>
            <a:ext cx="1979271" cy="7535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92935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6"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Time and Expenses – </a:t>
            </a:r>
            <a:br>
              <a:rPr lang="en-US" sz="5400" dirty="0"/>
            </a:br>
            <a:r>
              <a:rPr lang="en-US" sz="5400" dirty="0"/>
              <a:t>Expenses</a:t>
            </a:r>
          </a:p>
        </p:txBody>
      </p:sp>
    </p:spTree>
    <p:extLst>
      <p:ext uri="{BB962C8B-B14F-4D97-AF65-F5344CB8AC3E}">
        <p14:creationId xmlns:p14="http://schemas.microsoft.com/office/powerpoint/2010/main" val="1202552418"/>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56737" y="2583840"/>
            <a:ext cx="8687157" cy="6205111"/>
          </a:xfrm>
          <a:prstGeom prst="rect">
            <a:avLst/>
          </a:prstGeom>
          <a:ln>
            <a:solidFill>
              <a:schemeClr val="tx1"/>
            </a:solidFill>
          </a:ln>
        </p:spPr>
      </p:pic>
      <p:sp>
        <p:nvSpPr>
          <p:cNvPr id="2" name="Title 1"/>
          <p:cNvSpPr>
            <a:spLocks noGrp="1"/>
          </p:cNvSpPr>
          <p:nvPr>
            <p:ph type="title"/>
          </p:nvPr>
        </p:nvSpPr>
        <p:spPr/>
        <p:txBody>
          <a:bodyPr/>
          <a:lstStyle/>
          <a:p>
            <a:r>
              <a:rPr lang="en-US" sz="4800" dirty="0">
                <a:latin typeface="Arial (Headings)"/>
              </a:rPr>
              <a:t>Enter Time / Enter Expense  - </a:t>
            </a:r>
            <a:br>
              <a:rPr lang="en-US" sz="4800" dirty="0">
                <a:latin typeface="Arial (Headings)"/>
              </a:rPr>
            </a:br>
            <a:r>
              <a:rPr lang="en-US" sz="4800" dirty="0">
                <a:latin typeface="Arial (Headings)"/>
              </a:rPr>
              <a:t>Create/Edit Expense Voucher</a:t>
            </a:r>
            <a:endParaRPr lang="en-US" sz="4800" dirty="0"/>
          </a:p>
        </p:txBody>
      </p:sp>
      <p:sp>
        <p:nvSpPr>
          <p:cNvPr id="5" name="TextBox 4"/>
          <p:cNvSpPr txBox="1"/>
          <p:nvPr/>
        </p:nvSpPr>
        <p:spPr>
          <a:xfrm>
            <a:off x="11090257" y="5758907"/>
            <a:ext cx="4791597" cy="984885"/>
          </a:xfrm>
          <a:prstGeom prst="rect">
            <a:avLst/>
          </a:prstGeom>
          <a:no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Presented with valid WOs, select ‘Create Voucher’</a:t>
            </a:r>
          </a:p>
        </p:txBody>
      </p:sp>
      <p:sp>
        <p:nvSpPr>
          <p:cNvPr id="12" name="Arrow: Right 11"/>
          <p:cNvSpPr/>
          <p:nvPr/>
        </p:nvSpPr>
        <p:spPr>
          <a:xfrm rot="10537355">
            <a:off x="9438444" y="6538177"/>
            <a:ext cx="1793415" cy="35048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11090257" y="4144795"/>
            <a:ext cx="3641365" cy="984885"/>
          </a:xfrm>
          <a:prstGeom prst="rect">
            <a:avLst/>
          </a:prstGeom>
          <a:no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Scroll to previously created voucher</a:t>
            </a:r>
          </a:p>
        </p:txBody>
      </p:sp>
      <p:sp>
        <p:nvSpPr>
          <p:cNvPr id="13" name="TextBox 12"/>
          <p:cNvSpPr txBox="1"/>
          <p:nvPr/>
        </p:nvSpPr>
        <p:spPr>
          <a:xfrm>
            <a:off x="12745386" y="5266464"/>
            <a:ext cx="363882" cy="492443"/>
          </a:xfrm>
          <a:prstGeom prst="rect">
            <a:avLst/>
          </a:prstGeom>
          <a:noFill/>
          <a:ln>
            <a:noFill/>
          </a:ln>
        </p:spPr>
        <p:txBody>
          <a:bodyPr wrap="none" lIns="0" tIns="0" rIns="0" bIns="0" rtlCol="0" anchor="t">
            <a:spAutoFit/>
          </a:bodyPr>
          <a:lstStyle/>
          <a:p>
            <a:pPr algn="ctr"/>
            <a:r>
              <a:rPr lang="en-US" sz="3200" dirty="0">
                <a:solidFill>
                  <a:schemeClr val="tx1">
                    <a:lumMod val="90000"/>
                    <a:lumOff val="10000"/>
                  </a:schemeClr>
                </a:solidFill>
              </a:rPr>
              <a:t>or</a:t>
            </a:r>
          </a:p>
        </p:txBody>
      </p:sp>
      <p:sp>
        <p:nvSpPr>
          <p:cNvPr id="17" name="Arrow: Right 16"/>
          <p:cNvSpPr/>
          <p:nvPr/>
        </p:nvSpPr>
        <p:spPr>
          <a:xfrm rot="10800000">
            <a:off x="6940875" y="4467828"/>
            <a:ext cx="3742558" cy="37354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45087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menefee\AppData\Local\Temp\SNAGHTML1984fd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791" y="2513076"/>
            <a:ext cx="5857875" cy="6019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056622" y="489084"/>
            <a:ext cx="12447351" cy="1828800"/>
          </a:xfrm>
        </p:spPr>
        <p:txBody>
          <a:bodyPr/>
          <a:lstStyle/>
          <a:p>
            <a:r>
              <a:rPr lang="en-US" sz="4800" dirty="0">
                <a:latin typeface="Arial (Headings)"/>
              </a:rPr>
              <a:t>Enter Time / Enter Expense  - </a:t>
            </a:r>
            <a:br>
              <a:rPr lang="en-US" sz="4800" dirty="0">
                <a:latin typeface="Arial (Headings)"/>
              </a:rPr>
            </a:br>
            <a:r>
              <a:rPr lang="en-US" sz="4800" dirty="0">
                <a:latin typeface="Arial (Headings)"/>
              </a:rPr>
              <a:t>Edit existing Expense Voucher</a:t>
            </a:r>
            <a:endParaRPr lang="en-US" sz="4800" dirty="0"/>
          </a:p>
        </p:txBody>
      </p:sp>
      <p:sp>
        <p:nvSpPr>
          <p:cNvPr id="6" name="TextBox 5"/>
          <p:cNvSpPr txBox="1"/>
          <p:nvPr/>
        </p:nvSpPr>
        <p:spPr>
          <a:xfrm>
            <a:off x="5744543" y="4645152"/>
            <a:ext cx="4738478"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Click on pencil icon to edit</a:t>
            </a:r>
          </a:p>
        </p:txBody>
      </p:sp>
      <p:sp>
        <p:nvSpPr>
          <p:cNvPr id="7" name="TextBox 6"/>
          <p:cNvSpPr txBox="1"/>
          <p:nvPr/>
        </p:nvSpPr>
        <p:spPr>
          <a:xfrm>
            <a:off x="6253062" y="5913120"/>
            <a:ext cx="5964774"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Current details appear for editing</a:t>
            </a:r>
          </a:p>
        </p:txBody>
      </p:sp>
      <p:sp>
        <p:nvSpPr>
          <p:cNvPr id="8" name="Arrow: Right 7"/>
          <p:cNvSpPr/>
          <p:nvPr/>
        </p:nvSpPr>
        <p:spPr>
          <a:xfrm rot="9786745">
            <a:off x="4342326" y="5069617"/>
            <a:ext cx="1454418" cy="36014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Arrow: Down 8"/>
          <p:cNvSpPr/>
          <p:nvPr/>
        </p:nvSpPr>
        <p:spPr>
          <a:xfrm>
            <a:off x="7254240" y="6356795"/>
            <a:ext cx="353568" cy="75114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72468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Enter Time / Enter Expense  - </a:t>
            </a:r>
            <a:br>
              <a:rPr lang="en-US" sz="4800" dirty="0">
                <a:latin typeface="Arial (Headings)"/>
              </a:rPr>
            </a:br>
            <a:r>
              <a:rPr lang="en-US" sz="4800" dirty="0">
                <a:latin typeface="Arial (Headings)"/>
              </a:rPr>
              <a:t>Enter new Expense Voucher</a:t>
            </a:r>
            <a:endParaRPr lang="en-US" sz="4800" dirty="0"/>
          </a:p>
        </p:txBody>
      </p:sp>
      <p:pic>
        <p:nvPicPr>
          <p:cNvPr id="3074" name="Picture 2" descr="C:\Users\dmenefee\AppData\Local\Temp\SNAGHTML19699c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111" y="2535747"/>
            <a:ext cx="7123082" cy="5047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6135" y="6083808"/>
            <a:ext cx="5328382"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Must re-select correct Project</a:t>
            </a:r>
          </a:p>
        </p:txBody>
      </p:sp>
      <p:pic>
        <p:nvPicPr>
          <p:cNvPr id="5" name="Picture 4"/>
          <p:cNvPicPr>
            <a:picLocks noChangeAspect="1"/>
          </p:cNvPicPr>
          <p:nvPr/>
        </p:nvPicPr>
        <p:blipFill>
          <a:blip r:embed="rId3"/>
          <a:stretch>
            <a:fillRect/>
          </a:stretch>
        </p:blipFill>
        <p:spPr>
          <a:xfrm>
            <a:off x="9247911" y="6351176"/>
            <a:ext cx="6027942" cy="2171888"/>
          </a:xfrm>
          <a:prstGeom prst="rect">
            <a:avLst/>
          </a:prstGeom>
          <a:ln>
            <a:solidFill>
              <a:schemeClr val="tx1"/>
            </a:solidFill>
          </a:ln>
        </p:spPr>
      </p:pic>
      <p:sp>
        <p:nvSpPr>
          <p:cNvPr id="6" name="TextBox 5"/>
          <p:cNvSpPr txBox="1"/>
          <p:nvPr/>
        </p:nvSpPr>
        <p:spPr>
          <a:xfrm>
            <a:off x="9937634" y="8276842"/>
            <a:ext cx="5899051" cy="492443"/>
          </a:xfrm>
          <a:prstGeom prst="rect">
            <a:avLst/>
          </a:prstGeom>
          <a:solidFill>
            <a:schemeClr val="bg1"/>
          </a:solidFill>
          <a:ln>
            <a:solidFill>
              <a:schemeClr val="tx1"/>
            </a:solidFill>
          </a:ln>
        </p:spPr>
        <p:txBody>
          <a:bodyPr wrap="none" lIns="0" tIns="0" rIns="0" bIns="0" rtlCol="0" anchor="t">
            <a:spAutoFit/>
          </a:bodyPr>
          <a:lstStyle/>
          <a:p>
            <a:r>
              <a:rPr lang="en-US" sz="3200" dirty="0">
                <a:solidFill>
                  <a:schemeClr val="tx1">
                    <a:lumMod val="90000"/>
                    <a:lumOff val="10000"/>
                  </a:schemeClr>
                </a:solidFill>
              </a:rPr>
              <a:t>Then must select Expenses task</a:t>
            </a:r>
          </a:p>
        </p:txBody>
      </p:sp>
    </p:spTree>
    <p:extLst>
      <p:ext uri="{BB962C8B-B14F-4D97-AF65-F5344CB8AC3E}">
        <p14:creationId xmlns:p14="http://schemas.microsoft.com/office/powerpoint/2010/main" val="31225082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a:t>
            </a:r>
            <a:br>
              <a:rPr lang="en-US" sz="4800" dirty="0">
                <a:latin typeface="Arial (Headings)"/>
              </a:rPr>
            </a:br>
            <a:r>
              <a:rPr lang="en-US" sz="4800" dirty="0">
                <a:latin typeface="Arial (Headings)"/>
              </a:rPr>
              <a:t>Enter new Expense Voucher	</a:t>
            </a:r>
            <a:endParaRPr lang="en-US" sz="4800" spc="-150" dirty="0">
              <a:latin typeface="Arial (Headings)"/>
              <a:ea typeface="Tahoma" pitchFamily="34" charset="0"/>
              <a:cs typeface="Tahoma" pitchFamily="34" charset="0"/>
            </a:endParaRPr>
          </a:p>
        </p:txBody>
      </p:sp>
      <p:sp>
        <p:nvSpPr>
          <p:cNvPr id="7" name="TextBox 6"/>
          <p:cNvSpPr txBox="1"/>
          <p:nvPr/>
        </p:nvSpPr>
        <p:spPr>
          <a:xfrm>
            <a:off x="12044012" y="8130090"/>
            <a:ext cx="298159" cy="153888"/>
          </a:xfrm>
          <a:prstGeom prst="rect">
            <a:avLst/>
          </a:prstGeom>
          <a:solidFill>
            <a:schemeClr val="bg1"/>
          </a:solidFill>
        </p:spPr>
        <p:txBody>
          <a:bodyPr wrap="none" lIns="0" tIns="0" rIns="0" bIns="0" rtlCol="0" anchor="t">
            <a:spAutoFit/>
          </a:bodyPr>
          <a:lstStyle/>
          <a:p>
            <a:pPr algn="ctr"/>
            <a:r>
              <a:rPr lang="en-US" sz="1000" dirty="0">
                <a:solidFill>
                  <a:schemeClr val="tx1">
                    <a:lumMod val="90000"/>
                    <a:lumOff val="10000"/>
                  </a:schemeClr>
                </a:solidFill>
              </a:rPr>
              <a:t>Arnie</a:t>
            </a:r>
          </a:p>
        </p:txBody>
      </p:sp>
      <p:pic>
        <p:nvPicPr>
          <p:cNvPr id="2" name="Picture 1"/>
          <p:cNvPicPr>
            <a:picLocks noChangeAspect="1"/>
          </p:cNvPicPr>
          <p:nvPr/>
        </p:nvPicPr>
        <p:blipFill>
          <a:blip r:embed="rId3"/>
          <a:stretch>
            <a:fillRect/>
          </a:stretch>
        </p:blipFill>
        <p:spPr>
          <a:xfrm>
            <a:off x="1664895" y="2012721"/>
            <a:ext cx="11648769" cy="6802095"/>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124528" y="6265055"/>
            <a:ext cx="2533647" cy="217442"/>
          </a:xfrm>
          <a:prstGeom prst="rect">
            <a:avLst/>
          </a:prstGeom>
        </p:spPr>
      </p:pic>
      <p:sp>
        <p:nvSpPr>
          <p:cNvPr id="12" name="TextBox 11"/>
          <p:cNvSpPr txBox="1"/>
          <p:nvPr/>
        </p:nvSpPr>
        <p:spPr>
          <a:xfrm>
            <a:off x="3514927" y="7297062"/>
            <a:ext cx="5934449" cy="801189"/>
          </a:xfrm>
          <a:prstGeom prst="rect">
            <a:avLst/>
          </a:prstGeom>
          <a:solidFill>
            <a:schemeClr val="bg1"/>
          </a:solidFill>
          <a:ln>
            <a:solidFill>
              <a:schemeClr val="tx1"/>
            </a:solidFill>
          </a:ln>
        </p:spPr>
        <p:txBody>
          <a:bodyPr wrap="square" lIns="0" tIns="0" rIns="0" bIns="0" rtlCol="0" anchor="t">
            <a:spAutoFit/>
          </a:bodyPr>
          <a:lstStyle/>
          <a:p>
            <a:pPr algn="ctr"/>
            <a:r>
              <a:rPr lang="en-US" sz="2800" dirty="0">
                <a:solidFill>
                  <a:schemeClr val="tx1">
                    <a:lumMod val="90000"/>
                    <a:lumOff val="10000"/>
                  </a:schemeClr>
                </a:solidFill>
              </a:rPr>
              <a:t>“Amount” is in currency of WO</a:t>
            </a:r>
          </a:p>
          <a:p>
            <a:pPr algn="ctr"/>
            <a:r>
              <a:rPr lang="en-US" sz="2000" dirty="0">
                <a:solidFill>
                  <a:schemeClr val="tx1">
                    <a:lumMod val="90000"/>
                    <a:lumOff val="10000"/>
                  </a:schemeClr>
                </a:solidFill>
              </a:rPr>
              <a:t>Do any conversions prior to entry</a:t>
            </a:r>
          </a:p>
        </p:txBody>
      </p:sp>
      <p:sp>
        <p:nvSpPr>
          <p:cNvPr id="13" name="Arrow: Right 12"/>
          <p:cNvSpPr/>
          <p:nvPr/>
        </p:nvSpPr>
        <p:spPr>
          <a:xfrm rot="1671763">
            <a:off x="8910392" y="7972632"/>
            <a:ext cx="849444" cy="3078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1777316" y="4079242"/>
            <a:ext cx="3105487" cy="738664"/>
          </a:xfrm>
          <a:prstGeom prst="rect">
            <a:avLst/>
          </a:prstGeom>
          <a:noFill/>
          <a:ln>
            <a:noFill/>
          </a:ln>
        </p:spPr>
        <p:txBody>
          <a:bodyPr wrap="square" lIns="0" tIns="0" rIns="0" bIns="0" rtlCol="0" anchor="t">
            <a:spAutoFit/>
          </a:bodyPr>
          <a:lstStyle/>
          <a:p>
            <a:pPr algn="ctr"/>
            <a:r>
              <a:rPr lang="en-US" sz="2400" i="1" dirty="0">
                <a:solidFill>
                  <a:schemeClr val="bg1"/>
                </a:solidFill>
              </a:rPr>
              <a:t>Must pick an Expense task !</a:t>
            </a:r>
          </a:p>
        </p:txBody>
      </p:sp>
    </p:spTree>
    <p:extLst>
      <p:ext uri="{BB962C8B-B14F-4D97-AF65-F5344CB8AC3E}">
        <p14:creationId xmlns:p14="http://schemas.microsoft.com/office/powerpoint/2010/main" val="289603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1338161" y="1589089"/>
            <a:ext cx="14533210" cy="581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569913" indent="-2889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indent="-457200">
              <a:buFont typeface="Arial" panose="020B0604020202020204" pitchFamily="34" charset="0"/>
              <a:buChar char="•"/>
            </a:pPr>
            <a:r>
              <a:rPr lang="en-US" altLang="en-US" sz="3200" b="1" dirty="0">
                <a:latin typeface="+mn-lt"/>
              </a:rPr>
              <a:t>Supplier (Manager) – </a:t>
            </a:r>
            <a:r>
              <a:rPr lang="en-US" altLang="en-US" sz="3200" dirty="0">
                <a:latin typeface="+mn-lt"/>
              </a:rPr>
              <a:t>Supplier is the term for a subcontract labor provider.  Also referred to as vendor or partner.  Some of the functions of the Supplier Manager in VMS include:</a:t>
            </a:r>
          </a:p>
          <a:p>
            <a:pPr marL="1027113" lvl="1" indent="-457200">
              <a:buFont typeface="Arial" panose="020B0604020202020204" pitchFamily="34" charset="0"/>
              <a:buChar char="•"/>
            </a:pPr>
            <a:r>
              <a:rPr lang="en-US" altLang="en-US" sz="3200" dirty="0">
                <a:latin typeface="+mn-lt"/>
              </a:rPr>
              <a:t>Adding Resource Profiles</a:t>
            </a:r>
          </a:p>
          <a:p>
            <a:pPr marL="1027113" lvl="1" indent="-457200">
              <a:buFont typeface="Arial" panose="020B0604020202020204" pitchFamily="34" charset="0"/>
              <a:buChar char="•"/>
            </a:pPr>
            <a:r>
              <a:rPr lang="en-US" altLang="en-US" sz="3200" dirty="0">
                <a:latin typeface="+mn-lt"/>
              </a:rPr>
              <a:t>Submitting Resource Profiles to requests</a:t>
            </a:r>
          </a:p>
          <a:p>
            <a:pPr marL="1027113" lvl="1" indent="-457200">
              <a:buFont typeface="Arial" panose="020B0604020202020204" pitchFamily="34" charset="0"/>
              <a:buChar char="•"/>
            </a:pPr>
            <a:r>
              <a:rPr lang="en-US" altLang="en-US" sz="3200" dirty="0">
                <a:latin typeface="+mn-lt"/>
              </a:rPr>
              <a:t>Accept/Reject Offers</a:t>
            </a:r>
          </a:p>
          <a:p>
            <a:pPr marL="1027113" lvl="1" indent="-457200">
              <a:buFont typeface="Arial" panose="020B0604020202020204" pitchFamily="34" charset="0"/>
              <a:buChar char="•"/>
            </a:pPr>
            <a:r>
              <a:rPr lang="en-US" altLang="en-US" sz="3200" dirty="0">
                <a:latin typeface="+mn-lt"/>
              </a:rPr>
              <a:t>Approve/Reject Amendments/Extensions</a:t>
            </a:r>
          </a:p>
          <a:p>
            <a:pPr marL="457200" indent="-457200">
              <a:spcBef>
                <a:spcPts val="1200"/>
              </a:spcBef>
              <a:buFont typeface="Arial" panose="020B0604020202020204" pitchFamily="34" charset="0"/>
              <a:buChar char="•"/>
            </a:pPr>
            <a:r>
              <a:rPr lang="en-US" altLang="en-US" sz="3200" b="1" dirty="0"/>
              <a:t>Supplier (Admin) </a:t>
            </a:r>
            <a:r>
              <a:rPr lang="en-US" altLang="en-US" sz="3200" dirty="0"/>
              <a:t>– All the same functions as Supplier (Manager) with the addition of User Administration</a:t>
            </a:r>
            <a:endParaRPr lang="en-US" altLang="en-US" sz="3200" dirty="0">
              <a:latin typeface="+mn-lt"/>
            </a:endParaRPr>
          </a:p>
          <a:p>
            <a:pPr marL="457200" indent="-457200">
              <a:spcBef>
                <a:spcPts val="1200"/>
              </a:spcBef>
              <a:buFont typeface="Arial" panose="020B0604020202020204" pitchFamily="34" charset="0"/>
              <a:buChar char="•"/>
            </a:pPr>
            <a:r>
              <a:rPr lang="en-US" altLang="en-US" sz="3200" b="1" dirty="0">
                <a:latin typeface="+mn-lt"/>
              </a:rPr>
              <a:t>Worker </a:t>
            </a:r>
            <a:r>
              <a:rPr lang="en-US" altLang="en-US" sz="3200" dirty="0">
                <a:latin typeface="+mn-lt"/>
              </a:rPr>
              <a:t>also referred to as Resource – this is a billing consultant.  A Worker has access to only one area in Infor VMS: Time and Expense entry </a:t>
            </a:r>
          </a:p>
        </p:txBody>
      </p:sp>
      <p:sp>
        <p:nvSpPr>
          <p:cNvPr id="4" name="Title 1"/>
          <p:cNvSpPr txBox="1">
            <a:spLocks/>
          </p:cNvSpPr>
          <p:nvPr/>
        </p:nvSpPr>
        <p:spPr>
          <a:xfrm>
            <a:off x="1713722" y="388694"/>
            <a:ext cx="12447351" cy="1030930"/>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4800" dirty="0"/>
              <a:t>VMS Roles - Supplier</a:t>
            </a:r>
          </a:p>
        </p:txBody>
      </p:sp>
    </p:spTree>
    <p:extLst>
      <p:ext uri="{BB962C8B-B14F-4D97-AF65-F5344CB8AC3E}">
        <p14:creationId xmlns:p14="http://schemas.microsoft.com/office/powerpoint/2010/main" val="1020514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Expenses</a:t>
            </a:r>
            <a:br>
              <a:rPr lang="en-US" sz="4800" dirty="0">
                <a:latin typeface="Arial (Headings)"/>
              </a:rPr>
            </a:br>
            <a:r>
              <a:rPr lang="en-US" sz="4800" dirty="0">
                <a:latin typeface="Arial (Headings)"/>
              </a:rPr>
              <a:t>Adding Attachment	</a:t>
            </a:r>
            <a:endParaRPr lang="en-US" sz="4800" spc="-150" dirty="0">
              <a:latin typeface="Arial (Headings)"/>
              <a:ea typeface="Tahoma" pitchFamily="34" charset="0"/>
              <a:cs typeface="Tahoma" pitchFamily="34" charset="0"/>
            </a:endParaRPr>
          </a:p>
        </p:txBody>
      </p:sp>
      <p:pic>
        <p:nvPicPr>
          <p:cNvPr id="2" name="Picture 1"/>
          <p:cNvPicPr>
            <a:picLocks noChangeAspect="1"/>
          </p:cNvPicPr>
          <p:nvPr/>
        </p:nvPicPr>
        <p:blipFill>
          <a:blip r:embed="rId3"/>
          <a:stretch>
            <a:fillRect/>
          </a:stretch>
        </p:blipFill>
        <p:spPr>
          <a:xfrm>
            <a:off x="351393" y="2582371"/>
            <a:ext cx="9663904" cy="6271257"/>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6909789" y="2267950"/>
            <a:ext cx="5772079" cy="3243013"/>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8030854" y="4611380"/>
            <a:ext cx="5966933" cy="3345099"/>
          </a:xfrm>
          <a:prstGeom prst="rect">
            <a:avLst/>
          </a:prstGeom>
          <a:ln>
            <a:solidFill>
              <a:schemeClr val="tx1"/>
            </a:solidFill>
          </a:ln>
        </p:spPr>
      </p:pic>
      <p:pic>
        <p:nvPicPr>
          <p:cNvPr id="6" name="Picture 5"/>
          <p:cNvPicPr>
            <a:picLocks noChangeAspect="1"/>
          </p:cNvPicPr>
          <p:nvPr/>
        </p:nvPicPr>
        <p:blipFill>
          <a:blip r:embed="rId6"/>
          <a:stretch>
            <a:fillRect/>
          </a:stretch>
        </p:blipFill>
        <p:spPr>
          <a:xfrm>
            <a:off x="10714007" y="6105908"/>
            <a:ext cx="5129134" cy="2884436"/>
          </a:xfrm>
          <a:prstGeom prst="rect">
            <a:avLst/>
          </a:prstGeom>
        </p:spPr>
      </p:pic>
      <p:sp>
        <p:nvSpPr>
          <p:cNvPr id="7" name="TextBox 6"/>
          <p:cNvSpPr txBox="1"/>
          <p:nvPr/>
        </p:nvSpPr>
        <p:spPr>
          <a:xfrm>
            <a:off x="12044012" y="8130090"/>
            <a:ext cx="298159" cy="153888"/>
          </a:xfrm>
          <a:prstGeom prst="rect">
            <a:avLst/>
          </a:prstGeom>
          <a:solidFill>
            <a:schemeClr val="bg1"/>
          </a:solidFill>
        </p:spPr>
        <p:txBody>
          <a:bodyPr wrap="none" lIns="0" tIns="0" rIns="0" bIns="0" rtlCol="0" anchor="t">
            <a:spAutoFit/>
          </a:bodyPr>
          <a:lstStyle/>
          <a:p>
            <a:pPr algn="ctr"/>
            <a:r>
              <a:rPr lang="en-US" sz="1000" dirty="0">
                <a:solidFill>
                  <a:schemeClr val="tx1">
                    <a:lumMod val="90000"/>
                    <a:lumOff val="10000"/>
                  </a:schemeClr>
                </a:solidFill>
              </a:rPr>
              <a:t>Arnie</a:t>
            </a:r>
          </a:p>
        </p:txBody>
      </p:sp>
      <p:pic>
        <p:nvPicPr>
          <p:cNvPr id="8" name="Picture 7"/>
          <p:cNvPicPr>
            <a:picLocks noChangeAspect="1"/>
          </p:cNvPicPr>
          <p:nvPr/>
        </p:nvPicPr>
        <p:blipFill>
          <a:blip r:embed="rId7"/>
          <a:stretch>
            <a:fillRect/>
          </a:stretch>
        </p:blipFill>
        <p:spPr>
          <a:xfrm>
            <a:off x="732708" y="6502851"/>
            <a:ext cx="2101932" cy="200473"/>
          </a:xfrm>
          <a:prstGeom prst="rect">
            <a:avLst/>
          </a:prstGeom>
        </p:spPr>
      </p:pic>
      <p:sp>
        <p:nvSpPr>
          <p:cNvPr id="12" name="TextBox 11"/>
          <p:cNvSpPr txBox="1"/>
          <p:nvPr/>
        </p:nvSpPr>
        <p:spPr>
          <a:xfrm>
            <a:off x="1886193" y="7454320"/>
            <a:ext cx="4923262" cy="738664"/>
          </a:xfrm>
          <a:prstGeom prst="rect">
            <a:avLst/>
          </a:prstGeom>
          <a:solidFill>
            <a:schemeClr val="bg1"/>
          </a:solidFill>
          <a:ln>
            <a:solidFill>
              <a:schemeClr val="tx1"/>
            </a:solidFill>
          </a:ln>
        </p:spPr>
        <p:txBody>
          <a:bodyPr wrap="square" lIns="0" tIns="0" rIns="0" bIns="0" rtlCol="0" anchor="t">
            <a:spAutoFit/>
          </a:bodyPr>
          <a:lstStyle/>
          <a:p>
            <a:pPr algn="ctr"/>
            <a:r>
              <a:rPr lang="en-US" sz="2800" dirty="0">
                <a:solidFill>
                  <a:schemeClr val="tx1">
                    <a:lumMod val="90000"/>
                    <a:lumOff val="10000"/>
                  </a:schemeClr>
                </a:solidFill>
              </a:rPr>
              <a:t>“Amount” is in currency of WO</a:t>
            </a:r>
          </a:p>
          <a:p>
            <a:pPr algn="ctr"/>
            <a:r>
              <a:rPr lang="en-US" sz="2000" dirty="0">
                <a:solidFill>
                  <a:schemeClr val="tx1">
                    <a:lumMod val="90000"/>
                    <a:lumOff val="10000"/>
                  </a:schemeClr>
                </a:solidFill>
              </a:rPr>
              <a:t>Do any conversions prior to entry</a:t>
            </a:r>
          </a:p>
        </p:txBody>
      </p:sp>
      <p:sp>
        <p:nvSpPr>
          <p:cNvPr id="13" name="Arrow: Right 12"/>
          <p:cNvSpPr/>
          <p:nvPr/>
        </p:nvSpPr>
        <p:spPr>
          <a:xfrm rot="1671763">
            <a:off x="6362310" y="8077168"/>
            <a:ext cx="704705" cy="28383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7365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a:t>
            </a:r>
            <a:br>
              <a:rPr lang="en-US" sz="4800" dirty="0">
                <a:latin typeface="Arial (Headings)"/>
              </a:rPr>
            </a:br>
            <a:r>
              <a:rPr lang="en-US" sz="4800" dirty="0">
                <a:latin typeface="Arial (Headings)"/>
              </a:rPr>
              <a:t>Expense Details	</a:t>
            </a:r>
            <a:endParaRPr lang="en-US" sz="4800" spc="-150" dirty="0">
              <a:latin typeface="Arial (Headings)"/>
              <a:ea typeface="Tahoma" pitchFamily="34" charset="0"/>
              <a:cs typeface="Tahoma" pitchFamily="34" charset="0"/>
            </a:endParaRPr>
          </a:p>
        </p:txBody>
      </p:sp>
      <p:pic>
        <p:nvPicPr>
          <p:cNvPr id="1028" name="Picture 4" descr="C:\Users\dmenefee\AppData\Local\Temp\SNAGHTML1f88e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608" y="2508613"/>
            <a:ext cx="10149605" cy="52695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33980" y="6024879"/>
            <a:ext cx="1104620" cy="107722"/>
          </a:xfrm>
          <a:prstGeom prst="rect">
            <a:avLst/>
          </a:prstGeom>
          <a:solidFill>
            <a:schemeClr val="bg1"/>
          </a:solidFill>
        </p:spPr>
        <p:txBody>
          <a:bodyPr wrap="square" lIns="0" tIns="0" rIns="0" bIns="0" rtlCol="0" anchor="t">
            <a:spAutoFit/>
          </a:bodyPr>
          <a:lstStyle/>
          <a:p>
            <a:r>
              <a:rPr lang="en-US" sz="700" b="1" dirty="0">
                <a:solidFill>
                  <a:schemeClr val="tx1">
                    <a:lumMod val="90000"/>
                    <a:lumOff val="10000"/>
                  </a:schemeClr>
                </a:solidFill>
              </a:rPr>
              <a:t>Arnie’s Diner – Dallas TX</a:t>
            </a:r>
          </a:p>
        </p:txBody>
      </p:sp>
      <p:sp>
        <p:nvSpPr>
          <p:cNvPr id="4" name="TextBox 3"/>
          <p:cNvSpPr txBox="1"/>
          <p:nvPr/>
        </p:nvSpPr>
        <p:spPr>
          <a:xfrm>
            <a:off x="2385293" y="4898111"/>
            <a:ext cx="6712408" cy="369332"/>
          </a:xfrm>
          <a:prstGeom prst="rect">
            <a:avLst/>
          </a:prstGeom>
          <a:solidFill>
            <a:schemeClr val="bg1"/>
          </a:solidFill>
          <a:ln>
            <a:solidFill>
              <a:schemeClr val="tx1"/>
            </a:solidFill>
          </a:ln>
        </p:spPr>
        <p:txBody>
          <a:bodyPr wrap="square" lIns="0" tIns="0" rIns="0" bIns="0" rtlCol="0" anchor="t">
            <a:spAutoFit/>
          </a:bodyPr>
          <a:lstStyle/>
          <a:p>
            <a:pPr algn="ctr"/>
            <a:r>
              <a:rPr lang="en-US" sz="2400" dirty="0">
                <a:solidFill>
                  <a:schemeClr val="tx1">
                    <a:lumMod val="90000"/>
                    <a:lumOff val="10000"/>
                  </a:schemeClr>
                </a:solidFill>
              </a:rPr>
              <a:t>“Description” = vendor + City &amp; State/Province</a:t>
            </a:r>
          </a:p>
        </p:txBody>
      </p:sp>
      <p:sp>
        <p:nvSpPr>
          <p:cNvPr id="7" name="TextBox 6"/>
          <p:cNvSpPr txBox="1"/>
          <p:nvPr/>
        </p:nvSpPr>
        <p:spPr>
          <a:xfrm>
            <a:off x="7396036" y="3445599"/>
            <a:ext cx="269304" cy="138499"/>
          </a:xfrm>
          <a:prstGeom prst="rect">
            <a:avLst/>
          </a:prstGeom>
          <a:solidFill>
            <a:schemeClr val="bg1"/>
          </a:solidFill>
        </p:spPr>
        <p:txBody>
          <a:bodyPr wrap="none" lIns="0" tIns="0" rIns="0" bIns="0" rtlCol="0" anchor="t">
            <a:spAutoFit/>
          </a:bodyPr>
          <a:lstStyle/>
          <a:p>
            <a:pPr algn="ctr"/>
            <a:r>
              <a:rPr lang="en-US" sz="900" dirty="0">
                <a:solidFill>
                  <a:srgbClr val="669900"/>
                </a:solidFill>
              </a:rPr>
              <a:t>Arnie</a:t>
            </a:r>
          </a:p>
        </p:txBody>
      </p:sp>
      <p:sp>
        <p:nvSpPr>
          <p:cNvPr id="8" name="Arrow: Right 7"/>
          <p:cNvSpPr/>
          <p:nvPr/>
        </p:nvSpPr>
        <p:spPr>
          <a:xfrm rot="7550938">
            <a:off x="3857079" y="5378477"/>
            <a:ext cx="704705" cy="24388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p:cNvPicPr>
            <a:picLocks noChangeAspect="1"/>
          </p:cNvPicPr>
          <p:nvPr/>
        </p:nvPicPr>
        <p:blipFill>
          <a:blip r:embed="rId4"/>
          <a:stretch>
            <a:fillRect/>
          </a:stretch>
        </p:blipFill>
        <p:spPr>
          <a:xfrm>
            <a:off x="2107500" y="4005750"/>
            <a:ext cx="2101932" cy="200473"/>
          </a:xfrm>
          <a:prstGeom prst="rect">
            <a:avLst/>
          </a:prstGeom>
        </p:spPr>
      </p:pic>
    </p:spTree>
    <p:extLst>
      <p:ext uri="{BB962C8B-B14F-4D97-AF65-F5344CB8AC3E}">
        <p14:creationId xmlns:p14="http://schemas.microsoft.com/office/powerpoint/2010/main" val="29932910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a:t>
            </a:r>
            <a:br>
              <a:rPr lang="en-US" sz="4800" dirty="0">
                <a:latin typeface="Arial (Headings)"/>
              </a:rPr>
            </a:br>
            <a:r>
              <a:rPr lang="en-US" sz="4800" dirty="0">
                <a:latin typeface="Arial (Headings)"/>
              </a:rPr>
              <a:t>Expense Details	</a:t>
            </a:r>
            <a:endParaRPr lang="en-US" sz="4800" spc="-150" dirty="0">
              <a:latin typeface="Arial (Headings)"/>
              <a:ea typeface="Tahoma" pitchFamily="34" charset="0"/>
              <a:cs typeface="Tahoma" pitchFamily="34" charset="0"/>
            </a:endParaRPr>
          </a:p>
        </p:txBody>
      </p:sp>
      <p:pic>
        <p:nvPicPr>
          <p:cNvPr id="2" name="Picture 1"/>
          <p:cNvPicPr>
            <a:picLocks noChangeAspect="1"/>
          </p:cNvPicPr>
          <p:nvPr/>
        </p:nvPicPr>
        <p:blipFill>
          <a:blip r:embed="rId2"/>
          <a:stretch>
            <a:fillRect/>
          </a:stretch>
        </p:blipFill>
        <p:spPr>
          <a:xfrm>
            <a:off x="1053909" y="2433685"/>
            <a:ext cx="10016427" cy="6313499"/>
          </a:xfrm>
          <a:prstGeom prst="rect">
            <a:avLst/>
          </a:prstGeom>
          <a:ln>
            <a:solidFill>
              <a:schemeClr val="tx1"/>
            </a:solidFill>
          </a:ln>
        </p:spPr>
      </p:pic>
      <p:sp>
        <p:nvSpPr>
          <p:cNvPr id="4" name="TextBox 3"/>
          <p:cNvSpPr txBox="1"/>
          <p:nvPr/>
        </p:nvSpPr>
        <p:spPr>
          <a:xfrm>
            <a:off x="2558788" y="6187439"/>
            <a:ext cx="1236700" cy="123111"/>
          </a:xfrm>
          <a:prstGeom prst="rect">
            <a:avLst/>
          </a:prstGeom>
          <a:solidFill>
            <a:schemeClr val="bg1"/>
          </a:solidFill>
        </p:spPr>
        <p:txBody>
          <a:bodyPr wrap="square" lIns="0" tIns="0" rIns="0" bIns="0" rtlCol="0" anchor="t">
            <a:spAutoFit/>
          </a:bodyPr>
          <a:lstStyle/>
          <a:p>
            <a:r>
              <a:rPr lang="en-US" sz="800" b="1" dirty="0">
                <a:solidFill>
                  <a:schemeClr val="tx1">
                    <a:lumMod val="90000"/>
                    <a:lumOff val="10000"/>
                  </a:schemeClr>
                </a:solidFill>
              </a:rPr>
              <a:t>Arnie’s Diner – Dallas TX</a:t>
            </a:r>
          </a:p>
        </p:txBody>
      </p:sp>
      <p:pic>
        <p:nvPicPr>
          <p:cNvPr id="3" name="Picture 2"/>
          <p:cNvPicPr>
            <a:picLocks noChangeAspect="1"/>
          </p:cNvPicPr>
          <p:nvPr/>
        </p:nvPicPr>
        <p:blipFill>
          <a:blip r:embed="rId3"/>
          <a:stretch>
            <a:fillRect/>
          </a:stretch>
        </p:blipFill>
        <p:spPr>
          <a:xfrm>
            <a:off x="6637986" y="3330848"/>
            <a:ext cx="1045906" cy="311283"/>
          </a:xfrm>
          <a:prstGeom prst="rect">
            <a:avLst/>
          </a:prstGeom>
        </p:spPr>
      </p:pic>
      <p:pic>
        <p:nvPicPr>
          <p:cNvPr id="6" name="Picture 5"/>
          <p:cNvPicPr>
            <a:picLocks noChangeAspect="1"/>
          </p:cNvPicPr>
          <p:nvPr/>
        </p:nvPicPr>
        <p:blipFill>
          <a:blip r:embed="rId4"/>
          <a:stretch>
            <a:fillRect/>
          </a:stretch>
        </p:blipFill>
        <p:spPr>
          <a:xfrm>
            <a:off x="1972228" y="3999693"/>
            <a:ext cx="2101932" cy="200473"/>
          </a:xfrm>
          <a:prstGeom prst="rect">
            <a:avLst/>
          </a:prstGeom>
        </p:spPr>
      </p:pic>
      <p:sp>
        <p:nvSpPr>
          <p:cNvPr id="7" name="TextBox 6"/>
          <p:cNvSpPr txBox="1"/>
          <p:nvPr/>
        </p:nvSpPr>
        <p:spPr>
          <a:xfrm>
            <a:off x="11361107" y="3060192"/>
            <a:ext cx="4459266" cy="4739759"/>
          </a:xfrm>
          <a:prstGeom prst="rect">
            <a:avLst/>
          </a:prstGeom>
          <a:noFill/>
        </p:spPr>
        <p:txBody>
          <a:bodyPr wrap="square" lIns="0" tIns="0" rIns="0" bIns="0" rtlCol="0" anchor="t">
            <a:spAutoFit/>
          </a:bodyPr>
          <a:lstStyle/>
          <a:p>
            <a:r>
              <a:rPr lang="en-US" sz="2400" dirty="0">
                <a:solidFill>
                  <a:schemeClr val="tx1">
                    <a:lumMod val="90000"/>
                    <a:lumOff val="10000"/>
                  </a:schemeClr>
                </a:solidFill>
              </a:rPr>
              <a:t>Depending on the Expense Type different detail fields will appear</a:t>
            </a:r>
          </a:p>
          <a:p>
            <a:endParaRPr lang="en-US" sz="2400" dirty="0">
              <a:solidFill>
                <a:schemeClr val="tx1">
                  <a:lumMod val="90000"/>
                  <a:lumOff val="10000"/>
                </a:schemeClr>
              </a:solidFill>
            </a:endParaRPr>
          </a:p>
          <a:p>
            <a:pPr marL="457200" indent="-457200">
              <a:spcAft>
                <a:spcPts val="1200"/>
              </a:spcAft>
              <a:buFontTx/>
              <a:buChar char="-"/>
            </a:pPr>
            <a:r>
              <a:rPr lang="en-US" sz="2400" dirty="0">
                <a:solidFill>
                  <a:schemeClr val="tx1">
                    <a:lumMod val="90000"/>
                    <a:lumOff val="10000"/>
                  </a:schemeClr>
                </a:solidFill>
              </a:rPr>
              <a:t>Always put provider name and location in ‘Description’</a:t>
            </a:r>
          </a:p>
          <a:p>
            <a:pPr marL="457200" indent="-457200">
              <a:spcAft>
                <a:spcPts val="1200"/>
              </a:spcAft>
              <a:buFontTx/>
              <a:buChar char="-"/>
            </a:pPr>
            <a:r>
              <a:rPr lang="en-US" sz="2400" dirty="0">
                <a:solidFill>
                  <a:schemeClr val="tx1">
                    <a:lumMod val="90000"/>
                    <a:lumOff val="10000"/>
                  </a:schemeClr>
                </a:solidFill>
              </a:rPr>
              <a:t>If “Car Mileage” type, you must include “Total Miles”</a:t>
            </a:r>
          </a:p>
          <a:p>
            <a:pPr marL="457200" indent="-457200">
              <a:buFontTx/>
              <a:buChar char="-"/>
            </a:pPr>
            <a:r>
              <a:rPr lang="en-US" sz="2400" dirty="0">
                <a:solidFill>
                  <a:schemeClr val="tx1">
                    <a:lumMod val="90000"/>
                    <a:lumOff val="10000"/>
                  </a:schemeClr>
                </a:solidFill>
              </a:rPr>
              <a:t>If hotel, enter room rate and room tax </a:t>
            </a:r>
            <a:r>
              <a:rPr lang="en-US" sz="2400" u="sng" dirty="0">
                <a:solidFill>
                  <a:schemeClr val="tx1">
                    <a:lumMod val="90000"/>
                    <a:lumOff val="10000"/>
                  </a:schemeClr>
                </a:solidFill>
              </a:rPr>
              <a:t>for one day</a:t>
            </a:r>
            <a:r>
              <a:rPr lang="en-US" sz="2400" dirty="0">
                <a:solidFill>
                  <a:schemeClr val="tx1">
                    <a:lumMod val="90000"/>
                    <a:lumOff val="10000"/>
                  </a:schemeClr>
                </a:solidFill>
              </a:rPr>
              <a:t>, enter ‘1’ in ‘Nights’ field</a:t>
            </a:r>
          </a:p>
          <a:p>
            <a:pPr lvl="1"/>
            <a:r>
              <a:rPr lang="en-US" sz="2400" dirty="0">
                <a:solidFill>
                  <a:schemeClr val="tx1">
                    <a:lumMod val="90000"/>
                    <a:lumOff val="10000"/>
                  </a:schemeClr>
                </a:solidFill>
              </a:rPr>
              <a:t>Each night is additional entry</a:t>
            </a:r>
          </a:p>
        </p:txBody>
      </p:sp>
    </p:spTree>
    <p:extLst>
      <p:ext uri="{BB962C8B-B14F-4D97-AF65-F5344CB8AC3E}">
        <p14:creationId xmlns:p14="http://schemas.microsoft.com/office/powerpoint/2010/main" val="42873644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Expenses	</a:t>
            </a:r>
            <a:endParaRPr lang="en-US" sz="4800" spc="-150" dirty="0">
              <a:latin typeface="Arial (Headings)"/>
              <a:ea typeface="Tahoma" pitchFamily="34" charset="0"/>
              <a:cs typeface="Tahoma" pitchFamily="34" charset="0"/>
            </a:endParaRPr>
          </a:p>
        </p:txBody>
      </p:sp>
      <p:pic>
        <p:nvPicPr>
          <p:cNvPr id="3" name="Picture 2"/>
          <p:cNvPicPr>
            <a:picLocks noChangeAspect="1"/>
          </p:cNvPicPr>
          <p:nvPr/>
        </p:nvPicPr>
        <p:blipFill>
          <a:blip r:embed="rId2"/>
          <a:stretch>
            <a:fillRect/>
          </a:stretch>
        </p:blipFill>
        <p:spPr>
          <a:xfrm>
            <a:off x="601747" y="2351706"/>
            <a:ext cx="11354464" cy="5700595"/>
          </a:xfrm>
          <a:prstGeom prst="rect">
            <a:avLst/>
          </a:prstGeom>
          <a:ln>
            <a:solidFill>
              <a:schemeClr val="tx1"/>
            </a:solidFill>
          </a:ln>
        </p:spPr>
      </p:pic>
      <p:sp>
        <p:nvSpPr>
          <p:cNvPr id="4" name="TextBox 3"/>
          <p:cNvSpPr txBox="1"/>
          <p:nvPr/>
        </p:nvSpPr>
        <p:spPr>
          <a:xfrm>
            <a:off x="1902740" y="5867399"/>
            <a:ext cx="1236700" cy="123111"/>
          </a:xfrm>
          <a:prstGeom prst="rect">
            <a:avLst/>
          </a:prstGeom>
          <a:solidFill>
            <a:schemeClr val="bg1"/>
          </a:solidFill>
        </p:spPr>
        <p:txBody>
          <a:bodyPr wrap="square" lIns="0" tIns="0" rIns="0" bIns="0" rtlCol="0" anchor="t">
            <a:spAutoFit/>
          </a:bodyPr>
          <a:lstStyle/>
          <a:p>
            <a:r>
              <a:rPr lang="en-US" sz="800" b="1" dirty="0">
                <a:solidFill>
                  <a:schemeClr val="tx1">
                    <a:lumMod val="90000"/>
                    <a:lumOff val="10000"/>
                  </a:schemeClr>
                </a:solidFill>
              </a:rPr>
              <a:t>Arnie’s Diner – Dallas TX</a:t>
            </a:r>
          </a:p>
        </p:txBody>
      </p:sp>
      <p:pic>
        <p:nvPicPr>
          <p:cNvPr id="2" name="Picture 1"/>
          <p:cNvPicPr>
            <a:picLocks noChangeAspect="1"/>
          </p:cNvPicPr>
          <p:nvPr/>
        </p:nvPicPr>
        <p:blipFill>
          <a:blip r:embed="rId3"/>
          <a:stretch>
            <a:fillRect/>
          </a:stretch>
        </p:blipFill>
        <p:spPr>
          <a:xfrm>
            <a:off x="6489213" y="3053055"/>
            <a:ext cx="1011182" cy="300948"/>
          </a:xfrm>
          <a:prstGeom prst="rect">
            <a:avLst/>
          </a:prstGeom>
        </p:spPr>
      </p:pic>
      <p:pic>
        <p:nvPicPr>
          <p:cNvPr id="6" name="Picture 5"/>
          <p:cNvPicPr>
            <a:picLocks noChangeAspect="1"/>
          </p:cNvPicPr>
          <p:nvPr/>
        </p:nvPicPr>
        <p:blipFill>
          <a:blip r:embed="rId4"/>
          <a:stretch>
            <a:fillRect/>
          </a:stretch>
        </p:blipFill>
        <p:spPr>
          <a:xfrm>
            <a:off x="1037508" y="3705371"/>
            <a:ext cx="2101932" cy="200473"/>
          </a:xfrm>
          <a:prstGeom prst="rect">
            <a:avLst/>
          </a:prstGeom>
        </p:spPr>
      </p:pic>
    </p:spTree>
    <p:extLst>
      <p:ext uri="{BB962C8B-B14F-4D97-AF65-F5344CB8AC3E}">
        <p14:creationId xmlns:p14="http://schemas.microsoft.com/office/powerpoint/2010/main" val="26930076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Expenses	</a:t>
            </a:r>
            <a:endParaRPr lang="en-US" sz="4800" spc="-150" dirty="0">
              <a:latin typeface="Arial (Headings)"/>
              <a:ea typeface="Tahoma" pitchFamily="34" charset="0"/>
              <a:cs typeface="Tahoma" pitchFamily="34" charset="0"/>
            </a:endParaRPr>
          </a:p>
        </p:txBody>
      </p:sp>
      <p:pic>
        <p:nvPicPr>
          <p:cNvPr id="3" name="Picture 2"/>
          <p:cNvPicPr>
            <a:picLocks noChangeAspect="1"/>
          </p:cNvPicPr>
          <p:nvPr/>
        </p:nvPicPr>
        <p:blipFill>
          <a:blip r:embed="rId2"/>
          <a:stretch>
            <a:fillRect/>
          </a:stretch>
        </p:blipFill>
        <p:spPr>
          <a:xfrm>
            <a:off x="308232" y="2316985"/>
            <a:ext cx="11026877" cy="652981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9463680" y="3150130"/>
            <a:ext cx="5252984" cy="3167830"/>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2310866" y="6074103"/>
            <a:ext cx="1333616" cy="198137"/>
          </a:xfrm>
          <a:prstGeom prst="rect">
            <a:avLst/>
          </a:prstGeom>
        </p:spPr>
      </p:pic>
      <p:sp>
        <p:nvSpPr>
          <p:cNvPr id="7" name="TextBox 6"/>
          <p:cNvSpPr txBox="1"/>
          <p:nvPr/>
        </p:nvSpPr>
        <p:spPr>
          <a:xfrm>
            <a:off x="2344700" y="6088379"/>
            <a:ext cx="1495780" cy="153888"/>
          </a:xfrm>
          <a:prstGeom prst="rect">
            <a:avLst/>
          </a:prstGeom>
          <a:noFill/>
        </p:spPr>
        <p:txBody>
          <a:bodyPr wrap="square" lIns="0" tIns="0" rIns="0" bIns="0" rtlCol="0" anchor="t">
            <a:spAutoFit/>
          </a:bodyPr>
          <a:lstStyle/>
          <a:p>
            <a:r>
              <a:rPr lang="en-US" sz="1000" b="1" dirty="0">
                <a:solidFill>
                  <a:schemeClr val="tx1">
                    <a:lumMod val="90000"/>
                    <a:lumOff val="10000"/>
                  </a:schemeClr>
                </a:solidFill>
              </a:rPr>
              <a:t>Arnie’s Diner – Dallas TX</a:t>
            </a:r>
          </a:p>
        </p:txBody>
      </p:sp>
      <p:pic>
        <p:nvPicPr>
          <p:cNvPr id="9" name="Picture 8"/>
          <p:cNvPicPr>
            <a:picLocks noChangeAspect="1"/>
          </p:cNvPicPr>
          <p:nvPr/>
        </p:nvPicPr>
        <p:blipFill>
          <a:blip r:embed="rId5"/>
          <a:stretch>
            <a:fillRect/>
          </a:stretch>
        </p:blipFill>
        <p:spPr>
          <a:xfrm>
            <a:off x="1088308" y="5192211"/>
            <a:ext cx="2101932" cy="200473"/>
          </a:xfrm>
          <a:prstGeom prst="rect">
            <a:avLst/>
          </a:prstGeom>
        </p:spPr>
      </p:pic>
      <p:pic>
        <p:nvPicPr>
          <p:cNvPr id="8" name="Picture 7"/>
          <p:cNvPicPr>
            <a:picLocks noChangeAspect="1"/>
          </p:cNvPicPr>
          <p:nvPr/>
        </p:nvPicPr>
        <p:blipFill>
          <a:blip r:embed="rId6"/>
          <a:stretch>
            <a:fillRect/>
          </a:stretch>
        </p:blipFill>
        <p:spPr>
          <a:xfrm>
            <a:off x="6315593" y="4583571"/>
            <a:ext cx="1011182" cy="300948"/>
          </a:xfrm>
          <a:prstGeom prst="rect">
            <a:avLst/>
          </a:prstGeom>
        </p:spPr>
      </p:pic>
    </p:spTree>
    <p:extLst>
      <p:ext uri="{BB962C8B-B14F-4D97-AF65-F5344CB8AC3E}">
        <p14:creationId xmlns:p14="http://schemas.microsoft.com/office/powerpoint/2010/main" val="31440405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6"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Time and Expenses – </a:t>
            </a:r>
            <a:br>
              <a:rPr lang="en-US" sz="5400" dirty="0"/>
            </a:br>
            <a:r>
              <a:rPr lang="en-US" sz="5400" dirty="0"/>
              <a:t>Time and Expense Admin Functions</a:t>
            </a:r>
          </a:p>
        </p:txBody>
      </p:sp>
    </p:spTree>
    <p:extLst>
      <p:ext uri="{BB962C8B-B14F-4D97-AF65-F5344CB8AC3E}">
        <p14:creationId xmlns:p14="http://schemas.microsoft.com/office/powerpoint/2010/main" val="1874454366"/>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622" y="489084"/>
            <a:ext cx="13046218" cy="1828800"/>
          </a:xfrm>
        </p:spPr>
        <p:txBody>
          <a:bodyPr/>
          <a:lstStyle/>
          <a:p>
            <a:r>
              <a:rPr lang="en-US" sz="4800" dirty="0">
                <a:latin typeface="Arial (Headings)"/>
              </a:rPr>
              <a:t>Time and Expenses Admin – </a:t>
            </a:r>
            <a:br>
              <a:rPr lang="en-US" sz="4800" dirty="0">
                <a:latin typeface="Arial (Headings)"/>
              </a:rPr>
            </a:br>
            <a:r>
              <a:rPr lang="en-US" sz="4800" dirty="0">
                <a:latin typeface="Arial (Headings)"/>
              </a:rPr>
              <a:t>Timesheet Activity &amp; Missing Timesheets</a:t>
            </a:r>
            <a:endParaRPr lang="en-US" sz="4800" dirty="0"/>
          </a:p>
        </p:txBody>
      </p:sp>
      <p:pic>
        <p:nvPicPr>
          <p:cNvPr id="6" name="Picture 5"/>
          <p:cNvPicPr>
            <a:picLocks noChangeAspect="1"/>
          </p:cNvPicPr>
          <p:nvPr/>
        </p:nvPicPr>
        <p:blipFill>
          <a:blip r:embed="rId2"/>
          <a:stretch>
            <a:fillRect/>
          </a:stretch>
        </p:blipFill>
        <p:spPr>
          <a:xfrm>
            <a:off x="109079" y="2578630"/>
            <a:ext cx="4595258" cy="2583404"/>
          </a:xfrm>
          <a:prstGeom prst="rect">
            <a:avLst/>
          </a:prstGeom>
          <a:ln>
            <a:solidFill>
              <a:schemeClr val="tx1"/>
            </a:solidFill>
          </a:ln>
        </p:spPr>
      </p:pic>
      <p:pic>
        <p:nvPicPr>
          <p:cNvPr id="2050" name="Picture 2" descr="C:\Users\dmenefee\AppData\Local\Temp\SNAGHTML16da5a8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048" y="3073296"/>
            <a:ext cx="11838432" cy="5829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704337" y="5539740"/>
            <a:ext cx="655377" cy="205758"/>
          </a:xfrm>
          <a:prstGeom prst="rect">
            <a:avLst/>
          </a:prstGeom>
        </p:spPr>
      </p:pic>
      <p:sp>
        <p:nvSpPr>
          <p:cNvPr id="10" name="Oval 9"/>
          <p:cNvSpPr/>
          <p:nvPr/>
        </p:nvSpPr>
        <p:spPr>
          <a:xfrm>
            <a:off x="6583680" y="4730496"/>
            <a:ext cx="3425952" cy="15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125846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024" y="2646314"/>
            <a:ext cx="4221480" cy="2620022"/>
          </a:xfrm>
          <a:prstGeom prst="rect">
            <a:avLst/>
          </a:prstGeom>
          <a:ln>
            <a:solidFill>
              <a:schemeClr val="tx1"/>
            </a:solidFill>
          </a:ln>
        </p:spPr>
      </p:pic>
      <p:sp>
        <p:nvSpPr>
          <p:cNvPr id="2" name="Title 1"/>
          <p:cNvSpPr>
            <a:spLocks noGrp="1"/>
          </p:cNvSpPr>
          <p:nvPr>
            <p:ph type="title"/>
          </p:nvPr>
        </p:nvSpPr>
        <p:spPr>
          <a:xfrm>
            <a:off x="2056622" y="489084"/>
            <a:ext cx="12939538" cy="1828800"/>
          </a:xfrm>
        </p:spPr>
        <p:txBody>
          <a:bodyPr/>
          <a:lstStyle/>
          <a:p>
            <a:r>
              <a:rPr lang="en-US" sz="4800" dirty="0">
                <a:latin typeface="Arial (Headings)"/>
              </a:rPr>
              <a:t>Time and Expenses Admin – </a:t>
            </a:r>
            <a:br>
              <a:rPr lang="en-US" sz="4800" dirty="0">
                <a:latin typeface="Arial (Headings)"/>
              </a:rPr>
            </a:br>
            <a:r>
              <a:rPr lang="en-US" sz="4800" dirty="0">
                <a:latin typeface="Arial (Headings)"/>
              </a:rPr>
              <a:t>Expense Activity and Pending Approvals</a:t>
            </a:r>
            <a:endParaRPr lang="en-US" sz="4800" dirty="0"/>
          </a:p>
        </p:txBody>
      </p:sp>
      <p:pic>
        <p:nvPicPr>
          <p:cNvPr id="4" name="Picture 3"/>
          <p:cNvPicPr>
            <a:picLocks noChangeAspect="1"/>
          </p:cNvPicPr>
          <p:nvPr/>
        </p:nvPicPr>
        <p:blipFill>
          <a:blip r:embed="rId3"/>
          <a:stretch>
            <a:fillRect/>
          </a:stretch>
        </p:blipFill>
        <p:spPr>
          <a:xfrm>
            <a:off x="3474720" y="3364766"/>
            <a:ext cx="12580212" cy="5212532"/>
          </a:xfrm>
          <a:prstGeom prst="rect">
            <a:avLst/>
          </a:prstGeom>
          <a:ln>
            <a:solidFill>
              <a:schemeClr val="tx1"/>
            </a:solidFill>
          </a:ln>
        </p:spPr>
      </p:pic>
    </p:spTree>
    <p:extLst>
      <p:ext uri="{BB962C8B-B14F-4D97-AF65-F5344CB8AC3E}">
        <p14:creationId xmlns:p14="http://schemas.microsoft.com/office/powerpoint/2010/main" val="2193362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14" name="Title 13"/>
          <p:cNvSpPr>
            <a:spLocks noGrp="1"/>
          </p:cNvSpPr>
          <p:nvPr>
            <p:ph type="title"/>
          </p:nvPr>
        </p:nvSpPr>
        <p:spPr>
          <a:xfrm>
            <a:off x="2031839" y="3692055"/>
            <a:ext cx="13495522" cy="1746504"/>
          </a:xfrm>
        </p:spPr>
        <p:txBody>
          <a:bodyPr/>
          <a:lstStyle/>
          <a:p>
            <a:r>
              <a:rPr lang="en-US" dirty="0"/>
              <a:t>Reports</a:t>
            </a:r>
          </a:p>
        </p:txBody>
      </p:sp>
    </p:spTree>
    <p:extLst>
      <p:ext uri="{BB962C8B-B14F-4D97-AF65-F5344CB8AC3E}">
        <p14:creationId xmlns:p14="http://schemas.microsoft.com/office/powerpoint/2010/main" val="218302935"/>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Infor VMS Reports	</a:t>
            </a:r>
            <a:endParaRPr lang="en-US" sz="4800" spc="-150" dirty="0">
              <a:latin typeface="Arial (Headings)"/>
              <a:ea typeface="Tahoma" pitchFamily="34" charset="0"/>
              <a:cs typeface="Tahoma" pitchFamily="34" charset="0"/>
            </a:endParaRPr>
          </a:p>
        </p:txBody>
      </p:sp>
      <p:pic>
        <p:nvPicPr>
          <p:cNvPr id="6" name="Picture 5"/>
          <p:cNvPicPr>
            <a:picLocks noChangeAspect="1"/>
          </p:cNvPicPr>
          <p:nvPr/>
        </p:nvPicPr>
        <p:blipFill>
          <a:blip r:embed="rId2"/>
          <a:stretch>
            <a:fillRect/>
          </a:stretch>
        </p:blipFill>
        <p:spPr>
          <a:xfrm>
            <a:off x="1307821" y="2479846"/>
            <a:ext cx="9518175" cy="3446391"/>
          </a:xfrm>
          <a:prstGeom prst="rect">
            <a:avLst/>
          </a:prstGeom>
          <a:ln>
            <a:solidFill>
              <a:schemeClr val="tx1"/>
            </a:solidFill>
          </a:ln>
        </p:spPr>
      </p:pic>
    </p:spTree>
    <p:extLst>
      <p:ext uri="{BB962C8B-B14F-4D97-AF65-F5344CB8AC3E}">
        <p14:creationId xmlns:p14="http://schemas.microsoft.com/office/powerpoint/2010/main" val="97947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1338161" y="1589089"/>
            <a:ext cx="14533210" cy="7140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569913" indent="-2889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indent="-457200">
              <a:buFont typeface="Arial" panose="020B0604020202020204" pitchFamily="34" charset="0"/>
              <a:buChar char="•"/>
            </a:pPr>
            <a:r>
              <a:rPr lang="en-US" altLang="en-US" sz="3200" b="1" dirty="0"/>
              <a:t>Sourcing Specialist (SS) </a:t>
            </a:r>
            <a:r>
              <a:rPr lang="en-US" altLang="en-US" sz="3200" dirty="0"/>
              <a:t>– Some of the functions of the SS in VMS include:</a:t>
            </a:r>
          </a:p>
          <a:p>
            <a:pPr marL="1027113" lvl="1" indent="-457200">
              <a:buFont typeface="Arial" panose="020B0604020202020204" pitchFamily="34" charset="0"/>
              <a:buChar char="•"/>
            </a:pPr>
            <a:r>
              <a:rPr lang="en-US" altLang="en-US" sz="3200" dirty="0"/>
              <a:t>Releasing Requests</a:t>
            </a:r>
          </a:p>
          <a:p>
            <a:pPr marL="1027113" lvl="1" indent="-457200">
              <a:buFont typeface="Arial" panose="020B0604020202020204" pitchFamily="34" charset="0"/>
              <a:buChar char="•"/>
            </a:pPr>
            <a:r>
              <a:rPr lang="en-US" altLang="en-US" sz="3200" dirty="0"/>
              <a:t>Qualifying/Disqualifying Resources</a:t>
            </a:r>
          </a:p>
          <a:p>
            <a:pPr marL="1027113" lvl="1" indent="-457200">
              <a:buFont typeface="Arial" panose="020B0604020202020204" pitchFamily="34" charset="0"/>
              <a:buChar char="•"/>
            </a:pPr>
            <a:r>
              <a:rPr lang="en-US" altLang="en-US" sz="3200" dirty="0"/>
              <a:t>Making Offers</a:t>
            </a:r>
          </a:p>
          <a:p>
            <a:pPr marL="1027113" lvl="1" indent="-457200">
              <a:buFont typeface="Arial" panose="020B0604020202020204" pitchFamily="34" charset="0"/>
              <a:buChar char="•"/>
            </a:pPr>
            <a:r>
              <a:rPr lang="en-US" altLang="en-US" sz="3200" dirty="0"/>
              <a:t>On-boarding/Off-boarding Resources</a:t>
            </a:r>
          </a:p>
          <a:p>
            <a:pPr marL="1027113" lvl="1" indent="-457200">
              <a:buFont typeface="Arial" panose="020B0604020202020204" pitchFamily="34" charset="0"/>
              <a:buChar char="•"/>
            </a:pPr>
            <a:r>
              <a:rPr lang="en-US" altLang="en-US" sz="3200" dirty="0"/>
              <a:t>Assignment Maintenance</a:t>
            </a:r>
          </a:p>
          <a:p>
            <a:pPr marL="457200" indent="-457200">
              <a:spcBef>
                <a:spcPts val="600"/>
              </a:spcBef>
              <a:buFont typeface="Arial" panose="020B0604020202020204" pitchFamily="34" charset="0"/>
              <a:buChar char="•"/>
            </a:pPr>
            <a:r>
              <a:rPr lang="en-US" altLang="en-US" sz="3200" b="1" dirty="0">
                <a:latin typeface="+mn-lt"/>
              </a:rPr>
              <a:t>Project Manager (PM) – </a:t>
            </a:r>
            <a:r>
              <a:rPr lang="en-US" altLang="en-US" sz="3200" dirty="0">
                <a:latin typeface="+mn-lt"/>
              </a:rPr>
              <a:t>Some of the functions of the PM in VMS include:</a:t>
            </a:r>
          </a:p>
          <a:p>
            <a:pPr marL="1027113" lvl="1" indent="-457200">
              <a:buFont typeface="Arial" panose="020B0604020202020204" pitchFamily="34" charset="0"/>
              <a:buChar char="•"/>
            </a:pPr>
            <a:r>
              <a:rPr lang="en-US" altLang="en-US" sz="3200" dirty="0">
                <a:latin typeface="+mn-lt"/>
              </a:rPr>
              <a:t>Requesting an interview</a:t>
            </a:r>
          </a:p>
          <a:p>
            <a:pPr marL="1027113" lvl="1" indent="-457200">
              <a:buFont typeface="Arial" panose="020B0604020202020204" pitchFamily="34" charset="0"/>
              <a:buChar char="•"/>
            </a:pPr>
            <a:r>
              <a:rPr lang="en-US" altLang="en-US" sz="3200" dirty="0">
                <a:latin typeface="+mn-lt"/>
              </a:rPr>
              <a:t>Selecting/Disqualifying Sub-Contractors</a:t>
            </a:r>
          </a:p>
          <a:p>
            <a:pPr marL="1027113" lvl="1" indent="-457200">
              <a:buFont typeface="Arial" panose="020B0604020202020204" pitchFamily="34" charset="0"/>
              <a:buChar char="•"/>
            </a:pPr>
            <a:r>
              <a:rPr lang="en-US" altLang="en-US" sz="3200" dirty="0">
                <a:latin typeface="+mn-lt"/>
              </a:rPr>
              <a:t>On-boarding Sub-Contractors</a:t>
            </a:r>
          </a:p>
          <a:p>
            <a:pPr marL="1027113" lvl="1" indent="-457200">
              <a:buFont typeface="Arial" panose="020B0604020202020204" pitchFamily="34" charset="0"/>
              <a:buChar char="•"/>
            </a:pPr>
            <a:r>
              <a:rPr lang="en-US" altLang="en-US" sz="3200" dirty="0">
                <a:latin typeface="+mn-lt"/>
              </a:rPr>
              <a:t>Amending/Extending Sub-Contractor Assignments</a:t>
            </a:r>
          </a:p>
          <a:p>
            <a:pPr marL="1027113" lvl="1" indent="-457200">
              <a:buFont typeface="Arial" panose="020B0604020202020204" pitchFamily="34" charset="0"/>
              <a:buChar char="•"/>
            </a:pPr>
            <a:r>
              <a:rPr lang="en-US" altLang="en-US" sz="3200" dirty="0">
                <a:latin typeface="+mn-lt"/>
              </a:rPr>
              <a:t>Approval/Rejection of Time and Expenses of Sub-Contractor</a:t>
            </a:r>
          </a:p>
          <a:p>
            <a:pPr marL="457200" indent="-457200">
              <a:spcBef>
                <a:spcPts val="600"/>
              </a:spcBef>
              <a:buFont typeface="Arial" panose="020B0604020202020204" pitchFamily="34" charset="0"/>
              <a:buChar char="•"/>
            </a:pPr>
            <a:r>
              <a:rPr lang="en-US" altLang="en-US" sz="3200" b="1" dirty="0">
                <a:latin typeface="+mn-lt"/>
              </a:rPr>
              <a:t>Approver </a:t>
            </a:r>
            <a:r>
              <a:rPr lang="en-US" altLang="en-US" sz="3200" dirty="0">
                <a:latin typeface="+mn-lt"/>
              </a:rPr>
              <a:t>– Will approve or reject the Work Order once the Sub-Contractor has been chosen, or Time/Expense entry prior to invoicing</a:t>
            </a:r>
          </a:p>
        </p:txBody>
      </p:sp>
      <p:sp>
        <p:nvSpPr>
          <p:cNvPr id="4" name="Title 1"/>
          <p:cNvSpPr txBox="1">
            <a:spLocks/>
          </p:cNvSpPr>
          <p:nvPr/>
        </p:nvSpPr>
        <p:spPr>
          <a:xfrm>
            <a:off x="1713722" y="388694"/>
            <a:ext cx="12447351" cy="1030930"/>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4800" dirty="0"/>
              <a:t>VMS Roles - Infor</a:t>
            </a:r>
          </a:p>
        </p:txBody>
      </p:sp>
    </p:spTree>
    <p:extLst>
      <p:ext uri="{BB962C8B-B14F-4D97-AF65-F5344CB8AC3E}">
        <p14:creationId xmlns:p14="http://schemas.microsoft.com/office/powerpoint/2010/main" val="1712488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50436" y="489084"/>
            <a:ext cx="12447351" cy="1415916"/>
          </a:xfrm>
        </p:spPr>
        <p:txBody>
          <a:bodyPr>
            <a:normAutofit/>
          </a:bodyPr>
          <a:lstStyle/>
          <a:p>
            <a:r>
              <a:rPr lang="en-US" sz="4800" dirty="0">
                <a:latin typeface="Arial (Headings)"/>
              </a:rPr>
              <a:t>Infor VMS Reports	</a:t>
            </a:r>
            <a:endParaRPr lang="en-US" sz="4800" spc="-150" dirty="0">
              <a:latin typeface="Arial (Headings)"/>
              <a:ea typeface="Tahoma" pitchFamily="34" charset="0"/>
              <a:cs typeface="Tahoma" pitchFamily="34" charset="0"/>
            </a:endParaRPr>
          </a:p>
        </p:txBody>
      </p:sp>
      <p:pic>
        <p:nvPicPr>
          <p:cNvPr id="9" name="Picture 8"/>
          <p:cNvPicPr>
            <a:picLocks noChangeAspect="1"/>
          </p:cNvPicPr>
          <p:nvPr/>
        </p:nvPicPr>
        <p:blipFill>
          <a:blip r:embed="rId2"/>
          <a:stretch>
            <a:fillRect/>
          </a:stretch>
        </p:blipFill>
        <p:spPr>
          <a:xfrm>
            <a:off x="1780001" y="1962874"/>
            <a:ext cx="10729890" cy="7056732"/>
          </a:xfrm>
          <a:prstGeom prst="rect">
            <a:avLst/>
          </a:prstGeom>
          <a:ln>
            <a:solidFill>
              <a:schemeClr val="tx1"/>
            </a:solidFill>
          </a:ln>
        </p:spPr>
      </p:pic>
      <p:sp>
        <p:nvSpPr>
          <p:cNvPr id="5" name="TextBox 4"/>
          <p:cNvSpPr txBox="1"/>
          <p:nvPr/>
        </p:nvSpPr>
        <p:spPr>
          <a:xfrm>
            <a:off x="4613634" y="4831648"/>
            <a:ext cx="5109100" cy="738664"/>
          </a:xfrm>
          <a:prstGeom prst="rect">
            <a:avLst/>
          </a:prstGeom>
          <a:solidFill>
            <a:schemeClr val="bg1"/>
          </a:solidFill>
          <a:ln>
            <a:solidFill>
              <a:schemeClr val="tx1"/>
            </a:solidFill>
          </a:ln>
        </p:spPr>
        <p:txBody>
          <a:bodyPr wrap="square" lIns="0" tIns="0" rIns="0" bIns="0" rtlCol="0" anchor="t">
            <a:spAutoFit/>
          </a:bodyPr>
          <a:lstStyle/>
          <a:p>
            <a:pPr algn="ctr"/>
            <a:r>
              <a:rPr lang="en-US" sz="2400" dirty="0">
                <a:solidFill>
                  <a:schemeClr val="tx1">
                    <a:lumMod val="90000"/>
                    <a:lumOff val="10000"/>
                  </a:schemeClr>
                </a:solidFill>
              </a:rPr>
              <a:t>Report Groupings: Favorites, Recent, Recommended, Additional </a:t>
            </a:r>
          </a:p>
        </p:txBody>
      </p:sp>
      <p:sp>
        <p:nvSpPr>
          <p:cNvPr id="7" name="Arrow: Right 6"/>
          <p:cNvSpPr/>
          <p:nvPr/>
        </p:nvSpPr>
        <p:spPr>
          <a:xfrm rot="10800000">
            <a:off x="2997841" y="5058135"/>
            <a:ext cx="1759353" cy="38196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4227194" y="7130686"/>
            <a:ext cx="2917752" cy="738664"/>
          </a:xfrm>
          <a:prstGeom prst="rect">
            <a:avLst/>
          </a:prstGeom>
          <a:solidFill>
            <a:schemeClr val="bg1"/>
          </a:solidFill>
          <a:ln>
            <a:solidFill>
              <a:schemeClr val="tx1"/>
            </a:solidFill>
          </a:ln>
        </p:spPr>
        <p:txBody>
          <a:bodyPr wrap="square" lIns="0" tIns="0" rIns="0" bIns="0" rtlCol="0" anchor="t">
            <a:spAutoFit/>
          </a:bodyPr>
          <a:lstStyle/>
          <a:p>
            <a:pPr algn="ctr"/>
            <a:r>
              <a:rPr lang="en-US" sz="2400" dirty="0">
                <a:solidFill>
                  <a:schemeClr val="tx1">
                    <a:lumMod val="90000"/>
                    <a:lumOff val="10000"/>
                  </a:schemeClr>
                </a:solidFill>
              </a:rPr>
              <a:t>“Run” – filter predetermined fields</a:t>
            </a:r>
          </a:p>
        </p:txBody>
      </p:sp>
      <p:sp>
        <p:nvSpPr>
          <p:cNvPr id="11" name="TextBox 10"/>
          <p:cNvSpPr txBox="1"/>
          <p:nvPr/>
        </p:nvSpPr>
        <p:spPr>
          <a:xfrm>
            <a:off x="8611611" y="7130686"/>
            <a:ext cx="2917752" cy="738664"/>
          </a:xfrm>
          <a:prstGeom prst="rect">
            <a:avLst/>
          </a:prstGeom>
          <a:solidFill>
            <a:schemeClr val="bg1"/>
          </a:solidFill>
          <a:ln>
            <a:solidFill>
              <a:schemeClr val="tx1"/>
            </a:solidFill>
          </a:ln>
        </p:spPr>
        <p:txBody>
          <a:bodyPr wrap="square" lIns="0" tIns="0" rIns="0" bIns="0" rtlCol="0" anchor="t">
            <a:spAutoFit/>
          </a:bodyPr>
          <a:lstStyle/>
          <a:p>
            <a:pPr algn="ctr"/>
            <a:r>
              <a:rPr lang="en-US" sz="2400" dirty="0">
                <a:solidFill>
                  <a:schemeClr val="tx1">
                    <a:lumMod val="90000"/>
                    <a:lumOff val="10000"/>
                  </a:schemeClr>
                </a:solidFill>
              </a:rPr>
              <a:t>“Create” – report builder</a:t>
            </a:r>
          </a:p>
        </p:txBody>
      </p:sp>
      <p:sp>
        <p:nvSpPr>
          <p:cNvPr id="12" name="Arrow: Down 11"/>
          <p:cNvSpPr/>
          <p:nvPr/>
        </p:nvSpPr>
        <p:spPr>
          <a:xfrm rot="2235983">
            <a:off x="8320073" y="7754786"/>
            <a:ext cx="266911" cy="89756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Arrow: Down 12"/>
          <p:cNvSpPr/>
          <p:nvPr/>
        </p:nvSpPr>
        <p:spPr>
          <a:xfrm rot="20098783">
            <a:off x="5451481" y="7754787"/>
            <a:ext cx="266911" cy="89756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837997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Infor VMS Reports – </a:t>
            </a:r>
            <a:br>
              <a:rPr lang="en-US" sz="4800" dirty="0">
                <a:latin typeface="Arial (Headings)"/>
              </a:rPr>
            </a:br>
            <a:r>
              <a:rPr lang="en-US" sz="4800" dirty="0">
                <a:latin typeface="Arial (Headings)"/>
              </a:rPr>
              <a:t>More/Less/Filtering Selection</a:t>
            </a:r>
            <a:endParaRPr lang="en-US" sz="4800" dirty="0"/>
          </a:p>
        </p:txBody>
      </p:sp>
      <p:pic>
        <p:nvPicPr>
          <p:cNvPr id="4" name="Picture 3"/>
          <p:cNvPicPr>
            <a:picLocks noChangeAspect="1"/>
          </p:cNvPicPr>
          <p:nvPr/>
        </p:nvPicPr>
        <p:blipFill>
          <a:blip r:embed="rId2"/>
          <a:stretch>
            <a:fillRect/>
          </a:stretch>
        </p:blipFill>
        <p:spPr>
          <a:xfrm>
            <a:off x="2448495" y="2929694"/>
            <a:ext cx="10231185" cy="5693625"/>
          </a:xfrm>
          <a:prstGeom prst="rect">
            <a:avLst/>
          </a:prstGeom>
          <a:ln>
            <a:solidFill>
              <a:schemeClr val="tx1"/>
            </a:solidFill>
          </a:ln>
        </p:spPr>
      </p:pic>
      <p:sp>
        <p:nvSpPr>
          <p:cNvPr id="5" name="Arrow: Right 4"/>
          <p:cNvSpPr/>
          <p:nvPr/>
        </p:nvSpPr>
        <p:spPr>
          <a:xfrm rot="10800000">
            <a:off x="4986528" y="5779008"/>
            <a:ext cx="963168" cy="19507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Arrow: Right 5"/>
          <p:cNvSpPr/>
          <p:nvPr/>
        </p:nvSpPr>
        <p:spPr>
          <a:xfrm rot="7141835">
            <a:off x="5738574" y="6351330"/>
            <a:ext cx="1226919" cy="23934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53678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Infor VMS Reports – </a:t>
            </a:r>
            <a:br>
              <a:rPr lang="en-US" sz="4800" dirty="0">
                <a:latin typeface="Arial (Headings)"/>
              </a:rPr>
            </a:br>
            <a:r>
              <a:rPr lang="en-US" sz="4800" dirty="0">
                <a:latin typeface="Arial (Headings)"/>
              </a:rPr>
              <a:t>More/Less/Filtering Selection</a:t>
            </a:r>
            <a:endParaRPr lang="en-US" sz="4800" dirty="0"/>
          </a:p>
        </p:txBody>
      </p:sp>
      <p:pic>
        <p:nvPicPr>
          <p:cNvPr id="4" name="Picture 3"/>
          <p:cNvPicPr>
            <a:picLocks noChangeAspect="1"/>
          </p:cNvPicPr>
          <p:nvPr/>
        </p:nvPicPr>
        <p:blipFill>
          <a:blip r:embed="rId2"/>
          <a:stretch>
            <a:fillRect/>
          </a:stretch>
        </p:blipFill>
        <p:spPr>
          <a:xfrm>
            <a:off x="1826618" y="3309184"/>
            <a:ext cx="11986917" cy="4993034"/>
          </a:xfrm>
          <a:prstGeom prst="rect">
            <a:avLst/>
          </a:prstGeom>
          <a:ln>
            <a:solidFill>
              <a:schemeClr val="tx1"/>
            </a:solidFill>
          </a:ln>
        </p:spPr>
      </p:pic>
      <p:sp>
        <p:nvSpPr>
          <p:cNvPr id="5" name="Arrow: Down 4"/>
          <p:cNvSpPr/>
          <p:nvPr/>
        </p:nvSpPr>
        <p:spPr>
          <a:xfrm rot="3063706">
            <a:off x="5484022" y="5417471"/>
            <a:ext cx="248800" cy="230167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Arrow: Down 5"/>
          <p:cNvSpPr/>
          <p:nvPr/>
        </p:nvSpPr>
        <p:spPr>
          <a:xfrm rot="21081172">
            <a:off x="6978064" y="5826324"/>
            <a:ext cx="248346" cy="139503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Arrow: Down 6"/>
          <p:cNvSpPr/>
          <p:nvPr/>
        </p:nvSpPr>
        <p:spPr>
          <a:xfrm rot="18553023">
            <a:off x="8051666" y="5397232"/>
            <a:ext cx="320716" cy="218698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34347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Infor VMS Reports – </a:t>
            </a:r>
            <a:br>
              <a:rPr lang="en-US" sz="4800" dirty="0">
                <a:latin typeface="Arial (Headings)"/>
              </a:rPr>
            </a:br>
            <a:r>
              <a:rPr lang="en-US" sz="4800" dirty="0">
                <a:latin typeface="Arial (Headings)"/>
              </a:rPr>
              <a:t>Predetermined Fields Example</a:t>
            </a:r>
            <a:endParaRPr lang="en-US" sz="4800" dirty="0"/>
          </a:p>
        </p:txBody>
      </p:sp>
      <p:pic>
        <p:nvPicPr>
          <p:cNvPr id="4" name="Picture 3"/>
          <p:cNvPicPr>
            <a:picLocks noChangeAspect="1"/>
          </p:cNvPicPr>
          <p:nvPr/>
        </p:nvPicPr>
        <p:blipFill>
          <a:blip r:embed="rId2"/>
          <a:stretch>
            <a:fillRect/>
          </a:stretch>
        </p:blipFill>
        <p:spPr>
          <a:xfrm>
            <a:off x="950975" y="3239633"/>
            <a:ext cx="4681729" cy="5603984"/>
          </a:xfrm>
          <a:prstGeom prst="rect">
            <a:avLst/>
          </a:prstGeom>
          <a:ln>
            <a:solidFill>
              <a:schemeClr val="tx1"/>
            </a:solidFill>
          </a:ln>
        </p:spPr>
      </p:pic>
      <p:pic>
        <p:nvPicPr>
          <p:cNvPr id="3074" name="Picture 2" descr="C:\Users\dmenefee\AppData\Local\Temp\SNAGHTML172eeb2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55" y="3242366"/>
            <a:ext cx="8188517" cy="59016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0975" y="2633472"/>
            <a:ext cx="5107937" cy="492443"/>
          </a:xfrm>
          <a:prstGeom prst="rect">
            <a:avLst/>
          </a:prstGeom>
          <a:noFill/>
        </p:spPr>
        <p:txBody>
          <a:bodyPr wrap="none" lIns="0" tIns="0" rIns="0" bIns="0" rtlCol="0" anchor="t">
            <a:spAutoFit/>
          </a:bodyPr>
          <a:lstStyle/>
          <a:p>
            <a:pPr algn="ctr"/>
            <a:r>
              <a:rPr lang="en-US" sz="3200" dirty="0">
                <a:solidFill>
                  <a:schemeClr val="tx1">
                    <a:lumMod val="90000"/>
                    <a:lumOff val="10000"/>
                  </a:schemeClr>
                </a:solidFill>
              </a:rPr>
              <a:t>Timesheet Summary Report</a:t>
            </a:r>
          </a:p>
        </p:txBody>
      </p:sp>
    </p:spTree>
    <p:extLst>
      <p:ext uri="{BB962C8B-B14F-4D97-AF65-F5344CB8AC3E}">
        <p14:creationId xmlns:p14="http://schemas.microsoft.com/office/powerpoint/2010/main" val="23097871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Infor VMS Reports – </a:t>
            </a:r>
            <a:br>
              <a:rPr lang="en-US" sz="4800" dirty="0">
                <a:latin typeface="Arial (Headings)"/>
              </a:rPr>
            </a:br>
            <a:r>
              <a:rPr lang="en-US" sz="4800" dirty="0">
                <a:latin typeface="Arial (Headings)"/>
              </a:rPr>
              <a:t>Output from Predetermined Fields Example</a:t>
            </a:r>
            <a:endParaRPr lang="en-US" sz="4800" dirty="0"/>
          </a:p>
        </p:txBody>
      </p:sp>
      <p:pic>
        <p:nvPicPr>
          <p:cNvPr id="4" name="Picture 3"/>
          <p:cNvPicPr>
            <a:picLocks noChangeAspect="1"/>
          </p:cNvPicPr>
          <p:nvPr/>
        </p:nvPicPr>
        <p:blipFill>
          <a:blip r:embed="rId2"/>
          <a:stretch>
            <a:fillRect/>
          </a:stretch>
        </p:blipFill>
        <p:spPr>
          <a:xfrm>
            <a:off x="1798387" y="4113159"/>
            <a:ext cx="10905165" cy="2697714"/>
          </a:xfrm>
          <a:prstGeom prst="rect">
            <a:avLst/>
          </a:prstGeom>
          <a:ln>
            <a:solidFill>
              <a:schemeClr val="tx1"/>
            </a:solidFill>
          </a:ln>
        </p:spPr>
      </p:pic>
      <p:sp>
        <p:nvSpPr>
          <p:cNvPr id="5" name="TextBox 4"/>
          <p:cNvSpPr txBox="1"/>
          <p:nvPr/>
        </p:nvSpPr>
        <p:spPr>
          <a:xfrm>
            <a:off x="2249391" y="3535680"/>
            <a:ext cx="2481449" cy="492443"/>
          </a:xfrm>
          <a:prstGeom prst="rect">
            <a:avLst/>
          </a:prstGeom>
          <a:noFill/>
        </p:spPr>
        <p:txBody>
          <a:bodyPr wrap="none" lIns="0" tIns="0" rIns="0" bIns="0" rtlCol="0" anchor="t">
            <a:spAutoFit/>
          </a:bodyPr>
          <a:lstStyle/>
          <a:p>
            <a:r>
              <a:rPr lang="en-US" sz="3200" dirty="0">
                <a:solidFill>
                  <a:schemeClr val="tx1">
                    <a:lumMod val="90000"/>
                    <a:lumOff val="10000"/>
                  </a:schemeClr>
                </a:solidFill>
              </a:rPr>
              <a:t>Report output</a:t>
            </a:r>
          </a:p>
        </p:txBody>
      </p:sp>
    </p:spTree>
    <p:extLst>
      <p:ext uri="{BB962C8B-B14F-4D97-AF65-F5344CB8AC3E}">
        <p14:creationId xmlns:p14="http://schemas.microsoft.com/office/powerpoint/2010/main" val="1494661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Infor VMS Reports – </a:t>
            </a:r>
            <a:br>
              <a:rPr lang="en-US" sz="4800" dirty="0">
                <a:latin typeface="Arial (Headings)"/>
              </a:rPr>
            </a:br>
            <a:r>
              <a:rPr lang="en-US" sz="4800" dirty="0">
                <a:latin typeface="Arial (Headings)"/>
              </a:rPr>
              <a:t>Report Builder Example</a:t>
            </a:r>
            <a:endParaRPr lang="en-US" sz="4800" dirty="0"/>
          </a:p>
        </p:txBody>
      </p:sp>
      <p:pic>
        <p:nvPicPr>
          <p:cNvPr id="5" name="Picture 4"/>
          <p:cNvPicPr>
            <a:picLocks noChangeAspect="1"/>
          </p:cNvPicPr>
          <p:nvPr/>
        </p:nvPicPr>
        <p:blipFill>
          <a:blip r:embed="rId2"/>
          <a:stretch>
            <a:fillRect/>
          </a:stretch>
        </p:blipFill>
        <p:spPr>
          <a:xfrm>
            <a:off x="3160268" y="2608037"/>
            <a:ext cx="10738859" cy="6060476"/>
          </a:xfrm>
          <a:prstGeom prst="rect">
            <a:avLst/>
          </a:prstGeom>
          <a:ln>
            <a:solidFill>
              <a:schemeClr val="tx1"/>
            </a:solidFill>
          </a:ln>
        </p:spPr>
      </p:pic>
    </p:spTree>
    <p:extLst>
      <p:ext uri="{BB962C8B-B14F-4D97-AF65-F5344CB8AC3E}">
        <p14:creationId xmlns:p14="http://schemas.microsoft.com/office/powerpoint/2010/main" val="6812137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Infor VMS Reports – </a:t>
            </a:r>
            <a:br>
              <a:rPr lang="en-US" sz="4800" dirty="0">
                <a:latin typeface="Arial (Headings)"/>
              </a:rPr>
            </a:br>
            <a:r>
              <a:rPr lang="en-US" sz="4800" dirty="0">
                <a:latin typeface="Arial (Headings)"/>
              </a:rPr>
              <a:t>Output from Report Builder Example</a:t>
            </a:r>
            <a:endParaRPr lang="en-US" sz="4800" dirty="0"/>
          </a:p>
        </p:txBody>
      </p:sp>
      <p:pic>
        <p:nvPicPr>
          <p:cNvPr id="5" name="Picture 4"/>
          <p:cNvPicPr>
            <a:picLocks noChangeAspect="1"/>
          </p:cNvPicPr>
          <p:nvPr/>
        </p:nvPicPr>
        <p:blipFill>
          <a:blip r:embed="rId2"/>
          <a:stretch>
            <a:fillRect/>
          </a:stretch>
        </p:blipFill>
        <p:spPr>
          <a:xfrm>
            <a:off x="1371598" y="2694997"/>
            <a:ext cx="13432183" cy="4876235"/>
          </a:xfrm>
          <a:prstGeom prst="rect">
            <a:avLst/>
          </a:prstGeom>
          <a:ln>
            <a:solidFill>
              <a:schemeClr val="tx1"/>
            </a:solidFill>
          </a:ln>
        </p:spPr>
      </p:pic>
    </p:spTree>
    <p:extLst>
      <p:ext uri="{BB962C8B-B14F-4D97-AF65-F5344CB8AC3E}">
        <p14:creationId xmlns:p14="http://schemas.microsoft.com/office/powerpoint/2010/main" val="25470661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7" name="Title 13"/>
          <p:cNvSpPr>
            <a:spLocks noGrp="1"/>
          </p:cNvSpPr>
          <p:nvPr>
            <p:ph type="title"/>
          </p:nvPr>
        </p:nvSpPr>
        <p:spPr>
          <a:xfrm>
            <a:off x="1502230" y="4230898"/>
            <a:ext cx="14140542" cy="1239174"/>
          </a:xfrm>
        </p:spPr>
        <p:txBody>
          <a:bodyPr/>
          <a:lstStyle/>
          <a:p>
            <a:r>
              <a:rPr lang="en-US" sz="5400" dirty="0"/>
              <a:t>User Maintenance</a:t>
            </a:r>
          </a:p>
        </p:txBody>
      </p:sp>
    </p:spTree>
    <p:extLst>
      <p:ext uri="{BB962C8B-B14F-4D97-AF65-F5344CB8AC3E}">
        <p14:creationId xmlns:p14="http://schemas.microsoft.com/office/powerpoint/2010/main" val="3943484878"/>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Admin Functions </a:t>
            </a:r>
            <a:br>
              <a:rPr lang="en-US" sz="4800" dirty="0">
                <a:latin typeface="Arial (Headings)"/>
              </a:rPr>
            </a:br>
            <a:r>
              <a:rPr lang="en-US" sz="4800" dirty="0">
                <a:latin typeface="Arial (Headings)"/>
              </a:rPr>
              <a:t>Add / Delete Users</a:t>
            </a:r>
            <a:endParaRPr lang="en-US" sz="4800" dirty="0"/>
          </a:p>
        </p:txBody>
      </p:sp>
      <p:pic>
        <p:nvPicPr>
          <p:cNvPr id="4" name="Picture 3"/>
          <p:cNvPicPr>
            <a:picLocks noChangeAspect="1"/>
          </p:cNvPicPr>
          <p:nvPr/>
        </p:nvPicPr>
        <p:blipFill>
          <a:blip r:embed="rId2"/>
          <a:stretch>
            <a:fillRect/>
          </a:stretch>
        </p:blipFill>
        <p:spPr>
          <a:xfrm>
            <a:off x="683710" y="2928241"/>
            <a:ext cx="10945806" cy="3960239"/>
          </a:xfrm>
          <a:prstGeom prst="rect">
            <a:avLst/>
          </a:prstGeom>
          <a:ln>
            <a:solidFill>
              <a:schemeClr val="tx1"/>
            </a:solidFill>
          </a:ln>
        </p:spPr>
      </p:pic>
    </p:spTree>
    <p:extLst>
      <p:ext uri="{BB962C8B-B14F-4D97-AF65-F5344CB8AC3E}">
        <p14:creationId xmlns:p14="http://schemas.microsoft.com/office/powerpoint/2010/main" val="34050814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Admin Functions </a:t>
            </a:r>
            <a:br>
              <a:rPr lang="en-US" sz="4800" dirty="0">
                <a:latin typeface="Arial (Headings)"/>
              </a:rPr>
            </a:br>
            <a:r>
              <a:rPr lang="en-US" sz="4800" dirty="0">
                <a:latin typeface="Arial (Headings)"/>
              </a:rPr>
              <a:t>Add / Delete Users	</a:t>
            </a:r>
            <a:endParaRPr lang="en-US" sz="4800" spc="-150" dirty="0">
              <a:latin typeface="Arial (Headings)"/>
              <a:ea typeface="Tahoma" pitchFamily="34" charset="0"/>
              <a:cs typeface="Tahoma" pitchFamily="34" charset="0"/>
            </a:endParaRPr>
          </a:p>
        </p:txBody>
      </p:sp>
      <p:pic>
        <p:nvPicPr>
          <p:cNvPr id="2" name="Picture 1"/>
          <p:cNvPicPr>
            <a:picLocks noChangeAspect="1"/>
          </p:cNvPicPr>
          <p:nvPr/>
        </p:nvPicPr>
        <p:blipFill>
          <a:blip r:embed="rId2"/>
          <a:stretch>
            <a:fillRect/>
          </a:stretch>
        </p:blipFill>
        <p:spPr>
          <a:xfrm>
            <a:off x="1550436" y="2008345"/>
            <a:ext cx="8092998" cy="6914096"/>
          </a:xfrm>
          <a:prstGeom prst="rect">
            <a:avLst/>
          </a:prstGeom>
          <a:ln>
            <a:solidFill>
              <a:schemeClr val="tx1"/>
            </a:solidFill>
          </a:ln>
        </p:spPr>
      </p:pic>
      <p:sp>
        <p:nvSpPr>
          <p:cNvPr id="3" name="TextBox 2"/>
          <p:cNvSpPr txBox="1"/>
          <p:nvPr/>
        </p:nvSpPr>
        <p:spPr>
          <a:xfrm>
            <a:off x="6325162" y="4726728"/>
            <a:ext cx="6759657" cy="492443"/>
          </a:xfrm>
          <a:prstGeom prst="rect">
            <a:avLst/>
          </a:prstGeom>
          <a:solidFill>
            <a:schemeClr val="bg1"/>
          </a:solid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Role = “Partner” or “Partner Admin”</a:t>
            </a:r>
          </a:p>
        </p:txBody>
      </p:sp>
      <p:sp>
        <p:nvSpPr>
          <p:cNvPr id="9" name="TextBox 8"/>
          <p:cNvSpPr txBox="1"/>
          <p:nvPr/>
        </p:nvSpPr>
        <p:spPr>
          <a:xfrm>
            <a:off x="6325162" y="5292323"/>
            <a:ext cx="4113690"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User Type = “Supplier”</a:t>
            </a:r>
          </a:p>
        </p:txBody>
      </p:sp>
      <p:sp>
        <p:nvSpPr>
          <p:cNvPr id="10" name="TextBox 9"/>
          <p:cNvSpPr txBox="1"/>
          <p:nvPr/>
        </p:nvSpPr>
        <p:spPr>
          <a:xfrm>
            <a:off x="5596935" y="4130940"/>
            <a:ext cx="2390078" cy="492443"/>
          </a:xfrm>
          <a:prstGeom prst="rect">
            <a:avLst/>
          </a:prstGeom>
          <a:no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For new user</a:t>
            </a:r>
          </a:p>
        </p:txBody>
      </p:sp>
      <p:sp>
        <p:nvSpPr>
          <p:cNvPr id="11" name="TextBox 10"/>
          <p:cNvSpPr txBox="1"/>
          <p:nvPr/>
        </p:nvSpPr>
        <p:spPr>
          <a:xfrm>
            <a:off x="755018" y="6952668"/>
            <a:ext cx="7492437"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Or select existing user record to view/edit</a:t>
            </a:r>
          </a:p>
        </p:txBody>
      </p:sp>
    </p:spTree>
    <p:extLst>
      <p:ext uri="{BB962C8B-B14F-4D97-AF65-F5344CB8AC3E}">
        <p14:creationId xmlns:p14="http://schemas.microsoft.com/office/powerpoint/2010/main" val="2178798499"/>
      </p:ext>
    </p:extLst>
  </p:cSld>
  <p:clrMapOvr>
    <a:masterClrMapping/>
  </p:clrMapOvr>
</p:sld>
</file>

<file path=ppt/theme/theme1.xml><?xml version="1.0" encoding="utf-8"?>
<a:theme xmlns:a="http://schemas.openxmlformats.org/drawingml/2006/main" name="Infor10x">
  <a:themeElements>
    <a:clrScheme name="Custom 4">
      <a:dk1>
        <a:srgbClr val="262626"/>
      </a:dk1>
      <a:lt1>
        <a:srgbClr val="FFFFFF"/>
      </a:lt1>
      <a:dk2>
        <a:srgbClr val="13A3F7"/>
      </a:dk2>
      <a:lt2>
        <a:srgbClr val="F2F2F2"/>
      </a:lt2>
      <a:accent1>
        <a:srgbClr val="34C5FA"/>
      </a:accent1>
      <a:accent2>
        <a:srgbClr val="FE6300"/>
      </a:accent2>
      <a:accent3>
        <a:srgbClr val="2CB228"/>
      </a:accent3>
      <a:accent4>
        <a:srgbClr val="FFA900"/>
      </a:accent4>
      <a:accent5>
        <a:srgbClr val="00C1B4"/>
      </a:accent5>
      <a:accent6>
        <a:srgbClr val="005CE5"/>
      </a:accent6>
      <a:hlink>
        <a:srgbClr val="005CE6"/>
      </a:hlink>
      <a:folHlink>
        <a:srgbClr val="7533A6"/>
      </a:folHlink>
    </a:clrScheme>
    <a:fontScheme name="Infor10x Arial Font Se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spAutoFit/>
      </a:bodyPr>
      <a:lstStyle>
        <a:defPPr algn="ctr">
          <a:defRPr sz="3200" dirty="0" smtClean="0">
            <a:solidFill>
              <a:schemeClr val="tx1">
                <a:lumMod val="90000"/>
                <a:lumOff val="1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5265DC61FA4C4D806E1FBC7E140A0F" ma:contentTypeVersion="0" ma:contentTypeDescription="Create a new document." ma:contentTypeScope="" ma:versionID="55388661c0dc55dc228e447c1e48f49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C19CA6-EBF8-43C3-8D47-CD701D44B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E6C41B7-149F-4DDD-9304-086642ED96E1}">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8B56AD6A-561B-400D-9B09-3B74690E4D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51668</TotalTime>
  <Words>2662</Words>
  <Application>Microsoft Office PowerPoint</Application>
  <PresentationFormat>Custom</PresentationFormat>
  <Paragraphs>448</Paragraphs>
  <Slides>102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102</vt:i4>
      </vt:variant>
    </vt:vector>
  </HeadingPairs>
  <TitlesOfParts>
    <vt:vector size="113" baseType="lpstr">
      <vt:lpstr>MS PGothic</vt:lpstr>
      <vt:lpstr>MS PGothic</vt:lpstr>
      <vt:lpstr>Arial</vt:lpstr>
      <vt:lpstr>Arial (Body)</vt:lpstr>
      <vt:lpstr>Arial (Headings)</vt:lpstr>
      <vt:lpstr>Calibri</vt:lpstr>
      <vt:lpstr>Courier New</vt:lpstr>
      <vt:lpstr>Tahoma</vt:lpstr>
      <vt:lpstr>Times New Roman</vt:lpstr>
      <vt:lpstr>Infor10x</vt:lpstr>
      <vt:lpstr>Office Theme</vt:lpstr>
      <vt:lpstr>Infor Vendor Management System (VMS) Supplier Training</vt:lpstr>
      <vt:lpstr>Objectives</vt:lpstr>
      <vt:lpstr>Understanding the Vendor Management System</vt:lpstr>
      <vt:lpstr>PowerPoint Presentation</vt:lpstr>
      <vt:lpstr>INFOR Vendor Management System</vt:lpstr>
      <vt:lpstr>Vendor Management System Overview </vt:lpstr>
      <vt:lpstr>Transition from Current State to Future State with VMS</vt:lpstr>
      <vt:lpstr>PowerPoint Presentation</vt:lpstr>
      <vt:lpstr>PowerPoint Presentation</vt:lpstr>
      <vt:lpstr>Additional VMS Terms</vt:lpstr>
      <vt:lpstr>INFOR Vendor Management System North America Launch Timetable</vt:lpstr>
      <vt:lpstr>Infor VMS Supplier / Worker Training</vt:lpstr>
      <vt:lpstr>INFOR Vendor Management System Supplier and Worker Training</vt:lpstr>
      <vt:lpstr>Table of Contents</vt:lpstr>
      <vt:lpstr>VMS Workflow</vt:lpstr>
      <vt:lpstr>VMS Workflow –  Request through WO generation</vt:lpstr>
      <vt:lpstr>VMS Workflow –  Time &amp; Expense Reporting</vt:lpstr>
      <vt:lpstr>The Supplier Dashboard </vt:lpstr>
      <vt:lpstr>Infor Vendor Management System - Screen Navigation</vt:lpstr>
      <vt:lpstr>Managing Requests</vt:lpstr>
      <vt:lpstr>Managing Requests –  Manage Resource Pool</vt:lpstr>
      <vt:lpstr>Manage Resource Pool </vt:lpstr>
      <vt:lpstr>Manage Resource Pool –  Resource Pool Search</vt:lpstr>
      <vt:lpstr>Manage Resource Pool –  View / Edit Existing Resource</vt:lpstr>
      <vt:lpstr>Manage Resource Pool – Add New Resource</vt:lpstr>
      <vt:lpstr>Managing Requests –  Review Requests</vt:lpstr>
      <vt:lpstr>Review Request – New Request  </vt:lpstr>
      <vt:lpstr>Review Request – In-Process Request  </vt:lpstr>
      <vt:lpstr>Review Request – In-Process Request  </vt:lpstr>
      <vt:lpstr>Review Request  </vt:lpstr>
      <vt:lpstr>Reject Request / Decline Submission  </vt:lpstr>
      <vt:lpstr>Reject Request / Decline Submission  </vt:lpstr>
      <vt:lpstr>Reject Request / Decline Submission  </vt:lpstr>
      <vt:lpstr>Reject Request / Decline Submission  </vt:lpstr>
      <vt:lpstr>PowerPoint Presentation</vt:lpstr>
      <vt:lpstr>Propose Resources / Submit Candidates</vt:lpstr>
      <vt:lpstr>Propose Resources / Submit Candidates</vt:lpstr>
      <vt:lpstr>Propose Resources / Submit Candidates</vt:lpstr>
      <vt:lpstr>Propose Resources / Submit Candidates</vt:lpstr>
      <vt:lpstr>Propose Resources / Submit Candidates</vt:lpstr>
      <vt:lpstr>Propose Resources / Submit Candidates</vt:lpstr>
      <vt:lpstr>Propose Resources / Submit Candidates</vt:lpstr>
      <vt:lpstr>PowerPoint Presentation</vt:lpstr>
      <vt:lpstr>Accept Interview </vt:lpstr>
      <vt:lpstr>Accept Interview </vt:lpstr>
      <vt:lpstr>Accept Interview </vt:lpstr>
      <vt:lpstr>Accept Interview </vt:lpstr>
      <vt:lpstr>Decline / Reject Interview </vt:lpstr>
      <vt:lpstr>PowerPoint Presentation</vt:lpstr>
      <vt:lpstr>Decline / Reject Offer </vt:lpstr>
      <vt:lpstr>Decline / Reject Offer </vt:lpstr>
      <vt:lpstr>PowerPoint Presentation</vt:lpstr>
      <vt:lpstr>Accept Offer </vt:lpstr>
      <vt:lpstr>Accept Offer </vt:lpstr>
      <vt:lpstr>Accept Offer </vt:lpstr>
      <vt:lpstr>Accept Offer </vt:lpstr>
      <vt:lpstr>Managing Work Orders</vt:lpstr>
      <vt:lpstr>PowerPoint Presentation</vt:lpstr>
      <vt:lpstr>PowerPoint Presentation</vt:lpstr>
      <vt:lpstr>PowerPoint Presentation</vt:lpstr>
      <vt:lpstr>PowerPoint Presentation</vt:lpstr>
      <vt:lpstr>PowerPoint Presentation</vt:lpstr>
      <vt:lpstr>Accept Extension / Amendment </vt:lpstr>
      <vt:lpstr>Accept Extension / Amendment </vt:lpstr>
      <vt:lpstr>Accept Extension / Amendment </vt:lpstr>
      <vt:lpstr>Accept Extension / Amendment </vt:lpstr>
      <vt:lpstr>Time and Expense</vt:lpstr>
      <vt:lpstr>Timesheet and Expense Reporting Guidelines </vt:lpstr>
      <vt:lpstr>PowerPoint Presentation</vt:lpstr>
      <vt:lpstr>Worker Time / Expense Entry or Editing by Manager/Admin </vt:lpstr>
      <vt:lpstr>Time and Expense Entry </vt:lpstr>
      <vt:lpstr>Time and Expense Entry </vt:lpstr>
      <vt:lpstr>Enter Time / Enter Expense - Timesheet  </vt:lpstr>
      <vt:lpstr>Enter Time / Enter Expense - Timesheet  </vt:lpstr>
      <vt:lpstr>PowerPoint Presentation</vt:lpstr>
      <vt:lpstr>Enter Time / Enter Expense  -  Create/Edit Expense Voucher</vt:lpstr>
      <vt:lpstr>Enter Time / Enter Expense  -  Edit existing Expense Voucher</vt:lpstr>
      <vt:lpstr>Enter Time / Enter Expense  -  Enter new Expense Voucher</vt:lpstr>
      <vt:lpstr>Enter Time / Enter Expense  -  Enter new Expense Voucher </vt:lpstr>
      <vt:lpstr>Enter Time / Enter Expense  - Expenses Adding Attachment </vt:lpstr>
      <vt:lpstr>Enter Time / Enter Expense –  Expense Details </vt:lpstr>
      <vt:lpstr>Enter Time / Enter Expense –  Expense Details </vt:lpstr>
      <vt:lpstr>Enter Time / Enter Expense - Expenses </vt:lpstr>
      <vt:lpstr>Enter Time / Enter Expense - Expenses </vt:lpstr>
      <vt:lpstr>PowerPoint Presentation</vt:lpstr>
      <vt:lpstr>Time and Expenses Admin –  Timesheet Activity &amp; Missing Timesheets</vt:lpstr>
      <vt:lpstr>Time and Expenses Admin –  Expense Activity and Pending Approvals</vt:lpstr>
      <vt:lpstr>Reports</vt:lpstr>
      <vt:lpstr>Infor VMS Reports </vt:lpstr>
      <vt:lpstr>Infor VMS Reports </vt:lpstr>
      <vt:lpstr>Infor VMS Reports –  More/Less/Filtering Selection</vt:lpstr>
      <vt:lpstr>Infor VMS Reports –  More/Less/Filtering Selection</vt:lpstr>
      <vt:lpstr>Infor VMS Reports –  Predetermined Fields Example</vt:lpstr>
      <vt:lpstr>Infor VMS Reports –  Output from Predetermined Fields Example</vt:lpstr>
      <vt:lpstr>Infor VMS Reports –  Report Builder Example</vt:lpstr>
      <vt:lpstr>Infor VMS Reports –  Output from Report Builder Example</vt:lpstr>
      <vt:lpstr>User Maintenance</vt:lpstr>
      <vt:lpstr>Admin Functions  Add / Delete Users</vt:lpstr>
      <vt:lpstr>Admin Functions  Add / Delete Users </vt:lpstr>
      <vt:lpstr>Admin Functions  Add / Delete Users</vt:lpstr>
      <vt:lpstr>PowerPoint Presentation</vt:lpstr>
      <vt:lpstr>PowerPoint Presentation</vt:lpstr>
    </vt:vector>
  </TitlesOfParts>
  <Company>Infor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Dale Menefee</cp:lastModifiedBy>
  <cp:revision>1074</cp:revision>
  <cp:lastPrinted>2017-11-06T17:13:15Z</cp:lastPrinted>
  <dcterms:created xsi:type="dcterms:W3CDTF">2012-08-27T14:43:21Z</dcterms:created>
  <dcterms:modified xsi:type="dcterms:W3CDTF">2017-11-06T21:09:31Z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0x010100495265DC61FA4C4D806E1FBC7E140A0F</vt:lpwstr>
  </property>
</Properties>
</file>